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3" r:id="rId1"/>
  </p:sldMasterIdLst>
  <p:notesMasterIdLst>
    <p:notesMasterId r:id="rId23"/>
  </p:notesMasterIdLst>
  <p:handoutMasterIdLst>
    <p:handoutMasterId r:id="rId24"/>
  </p:handoutMasterIdLst>
  <p:sldIdLst>
    <p:sldId id="264" r:id="rId2"/>
    <p:sldId id="286" r:id="rId3"/>
    <p:sldId id="555" r:id="rId4"/>
    <p:sldId id="945" r:id="rId5"/>
    <p:sldId id="888" r:id="rId6"/>
    <p:sldId id="944" r:id="rId7"/>
    <p:sldId id="947" r:id="rId8"/>
    <p:sldId id="267" r:id="rId9"/>
    <p:sldId id="946" r:id="rId10"/>
    <p:sldId id="550" r:id="rId11"/>
    <p:sldId id="257" r:id="rId12"/>
    <p:sldId id="950" r:id="rId13"/>
    <p:sldId id="951" r:id="rId14"/>
    <p:sldId id="955" r:id="rId15"/>
    <p:sldId id="952" r:id="rId16"/>
    <p:sldId id="271" r:id="rId17"/>
    <p:sldId id="273" r:id="rId18"/>
    <p:sldId id="551" r:id="rId19"/>
    <p:sldId id="954" r:id="rId20"/>
    <p:sldId id="953" r:id="rId21"/>
    <p:sldId id="55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DE1"/>
    <a:srgbClr val="CBD3D9"/>
    <a:srgbClr val="006283"/>
    <a:srgbClr val="BBD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923" autoAdjust="0"/>
    <p:restoredTop sz="93792" autoAdjust="0"/>
  </p:normalViewPr>
  <p:slideViewPr>
    <p:cSldViewPr snapToGrid="0">
      <p:cViewPr varScale="1">
        <p:scale>
          <a:sx n="103" d="100"/>
          <a:sy n="103" d="100"/>
        </p:scale>
        <p:origin x="150" y="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0A3AE-1C95-4087-971A-FE4EFA0C35F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118D2F-90D9-4493-9797-EB812AA4BDEE}">
      <dgm:prSet phldrT="[Text]"/>
      <dgm:spPr/>
      <dgm:t>
        <a:bodyPr/>
        <a:lstStyle/>
        <a:p>
          <a:r>
            <a:rPr lang="en-GB" dirty="0"/>
            <a:t>International Standards</a:t>
          </a:r>
          <a:endParaRPr lang="en-US" dirty="0"/>
        </a:p>
      </dgm:t>
    </dgm:pt>
    <dgm:pt modelId="{95D37C7F-5C3C-46AC-879D-823E39DE63DB}" type="parTrans" cxnId="{3CE516C7-F6A6-42D5-8369-F02E869F5B3C}">
      <dgm:prSet/>
      <dgm:spPr/>
      <dgm:t>
        <a:bodyPr/>
        <a:lstStyle/>
        <a:p>
          <a:endParaRPr lang="en-US"/>
        </a:p>
      </dgm:t>
    </dgm:pt>
    <dgm:pt modelId="{8025B62D-4123-4382-9674-92BC1A685619}" type="sibTrans" cxnId="{3CE516C7-F6A6-42D5-8369-F02E869F5B3C}">
      <dgm:prSet/>
      <dgm:spPr/>
      <dgm:t>
        <a:bodyPr/>
        <a:lstStyle/>
        <a:p>
          <a:endParaRPr lang="en-US"/>
        </a:p>
      </dgm:t>
    </dgm:pt>
    <dgm:pt modelId="{4FA1392B-0EF5-4F4C-A8DF-C014898BBE81}">
      <dgm:prSet phldrT="[Text]"/>
      <dgm:spPr/>
      <dgm:t>
        <a:bodyPr/>
        <a:lstStyle/>
        <a:p>
          <a:r>
            <a:rPr lang="en-GB" dirty="0"/>
            <a:t>National Standards and Regulations</a:t>
          </a:r>
        </a:p>
      </dgm:t>
    </dgm:pt>
    <dgm:pt modelId="{F9705F84-DCA6-4D0A-B7AC-5E3EA48BC218}" type="parTrans" cxnId="{181D5C2B-3EDC-4B7A-A009-5F3B106FEBCE}">
      <dgm:prSet/>
      <dgm:spPr/>
      <dgm:t>
        <a:bodyPr/>
        <a:lstStyle/>
        <a:p>
          <a:endParaRPr lang="en-US"/>
        </a:p>
      </dgm:t>
    </dgm:pt>
    <dgm:pt modelId="{7C761061-824B-4931-A6A0-CC81A5E72485}" type="sibTrans" cxnId="{181D5C2B-3EDC-4B7A-A009-5F3B106FEBCE}">
      <dgm:prSet/>
      <dgm:spPr/>
      <dgm:t>
        <a:bodyPr/>
        <a:lstStyle/>
        <a:p>
          <a:endParaRPr lang="en-US"/>
        </a:p>
      </dgm:t>
    </dgm:pt>
    <dgm:pt modelId="{C27FC1C7-04B6-4B67-A221-C9DAEAFB61C8}">
      <dgm:prSet phldrT="[Text]"/>
      <dgm:spPr/>
      <dgm:t>
        <a:bodyPr/>
        <a:lstStyle/>
        <a:p>
          <a:r>
            <a:rPr lang="en-GB" dirty="0"/>
            <a:t>International Trade</a:t>
          </a:r>
          <a:endParaRPr lang="en-US" dirty="0"/>
        </a:p>
      </dgm:t>
    </dgm:pt>
    <dgm:pt modelId="{B03F54E6-0D3E-426C-A675-8EC4910A1A57}" type="parTrans" cxnId="{9387FAA9-CFEC-4191-B680-FAA15C79D161}">
      <dgm:prSet/>
      <dgm:spPr/>
      <dgm:t>
        <a:bodyPr/>
        <a:lstStyle/>
        <a:p>
          <a:endParaRPr lang="en-US"/>
        </a:p>
      </dgm:t>
    </dgm:pt>
    <dgm:pt modelId="{8824D63F-2CD8-4312-BE79-3AF29EB746ED}" type="sibTrans" cxnId="{9387FAA9-CFEC-4191-B680-FAA15C79D161}">
      <dgm:prSet/>
      <dgm:spPr/>
      <dgm:t>
        <a:bodyPr/>
        <a:lstStyle/>
        <a:p>
          <a:endParaRPr lang="en-US"/>
        </a:p>
      </dgm:t>
    </dgm:pt>
    <dgm:pt modelId="{379EABFA-D1F8-4802-9F8B-2A6D51425FD3}" type="pres">
      <dgm:prSet presAssocID="{4FE0A3AE-1C95-4087-971A-FE4EFA0C35F6}" presName="Name0" presStyleCnt="0">
        <dgm:presLayoutVars>
          <dgm:dir/>
          <dgm:resizeHandles val="exact"/>
        </dgm:presLayoutVars>
      </dgm:prSet>
      <dgm:spPr/>
    </dgm:pt>
    <dgm:pt modelId="{043CEAA2-BE0E-4A30-9BB4-5795BCEF126E}" type="pres">
      <dgm:prSet presAssocID="{CD118D2F-90D9-4493-9797-EB812AA4BDEE}" presName="node" presStyleLbl="node1" presStyleIdx="0" presStyleCnt="3">
        <dgm:presLayoutVars>
          <dgm:bulletEnabled val="1"/>
        </dgm:presLayoutVars>
      </dgm:prSet>
      <dgm:spPr/>
    </dgm:pt>
    <dgm:pt modelId="{7D9BEA6B-6BCF-4697-8715-662371D1C731}" type="pres">
      <dgm:prSet presAssocID="{8025B62D-4123-4382-9674-92BC1A685619}" presName="sibTrans" presStyleLbl="sibTrans2D1" presStyleIdx="0" presStyleCnt="3"/>
      <dgm:spPr/>
    </dgm:pt>
    <dgm:pt modelId="{5BB7BB18-F33D-4221-B55B-85D9953412FF}" type="pres">
      <dgm:prSet presAssocID="{8025B62D-4123-4382-9674-92BC1A685619}" presName="connectorText" presStyleLbl="sibTrans2D1" presStyleIdx="0" presStyleCnt="3"/>
      <dgm:spPr/>
    </dgm:pt>
    <dgm:pt modelId="{2D9B8919-848F-4BB8-B629-F59B15070EF9}" type="pres">
      <dgm:prSet presAssocID="{4FA1392B-0EF5-4F4C-A8DF-C014898BBE81}" presName="node" presStyleLbl="node1" presStyleIdx="1" presStyleCnt="3" custRadScaleRad="128936" custRadScaleInc="-11934">
        <dgm:presLayoutVars>
          <dgm:bulletEnabled val="1"/>
        </dgm:presLayoutVars>
      </dgm:prSet>
      <dgm:spPr/>
    </dgm:pt>
    <dgm:pt modelId="{1BE1FC0A-1207-4A35-BA0C-92BEC3083BBB}" type="pres">
      <dgm:prSet presAssocID="{7C761061-824B-4931-A6A0-CC81A5E72485}" presName="sibTrans" presStyleLbl="sibTrans2D1" presStyleIdx="1" presStyleCnt="3"/>
      <dgm:spPr/>
    </dgm:pt>
    <dgm:pt modelId="{FF9F472A-5CBE-47EE-B96C-FB1BD73E51DF}" type="pres">
      <dgm:prSet presAssocID="{7C761061-824B-4931-A6A0-CC81A5E72485}" presName="connectorText" presStyleLbl="sibTrans2D1" presStyleIdx="1" presStyleCnt="3"/>
      <dgm:spPr/>
    </dgm:pt>
    <dgm:pt modelId="{7E1D210B-4C49-4B8B-BFAC-3A6F156F62F7}" type="pres">
      <dgm:prSet presAssocID="{C27FC1C7-04B6-4B67-A221-C9DAEAFB61C8}" presName="node" presStyleLbl="node1" presStyleIdx="2" presStyleCnt="3" custRadScaleRad="131920" custRadScaleInc="12877">
        <dgm:presLayoutVars>
          <dgm:bulletEnabled val="1"/>
        </dgm:presLayoutVars>
      </dgm:prSet>
      <dgm:spPr/>
    </dgm:pt>
    <dgm:pt modelId="{4AF295B5-D754-4B42-AEDA-2CD9E2047086}" type="pres">
      <dgm:prSet presAssocID="{8824D63F-2CD8-4312-BE79-3AF29EB746ED}" presName="sibTrans" presStyleLbl="sibTrans2D1" presStyleIdx="2" presStyleCnt="3"/>
      <dgm:spPr/>
    </dgm:pt>
    <dgm:pt modelId="{E143EEDA-586C-4F1B-849B-CE7ADDC0CE1E}" type="pres">
      <dgm:prSet presAssocID="{8824D63F-2CD8-4312-BE79-3AF29EB746ED}" presName="connectorText" presStyleLbl="sibTrans2D1" presStyleIdx="2" presStyleCnt="3"/>
      <dgm:spPr/>
    </dgm:pt>
  </dgm:ptLst>
  <dgm:cxnLst>
    <dgm:cxn modelId="{181D5C2B-3EDC-4B7A-A009-5F3B106FEBCE}" srcId="{4FE0A3AE-1C95-4087-971A-FE4EFA0C35F6}" destId="{4FA1392B-0EF5-4F4C-A8DF-C014898BBE81}" srcOrd="1" destOrd="0" parTransId="{F9705F84-DCA6-4D0A-B7AC-5E3EA48BC218}" sibTransId="{7C761061-824B-4931-A6A0-CC81A5E72485}"/>
    <dgm:cxn modelId="{307F6430-1696-4D6D-972B-20FC07AA928E}" type="presOf" srcId="{8824D63F-2CD8-4312-BE79-3AF29EB746ED}" destId="{E143EEDA-586C-4F1B-849B-CE7ADDC0CE1E}" srcOrd="1" destOrd="0" presId="urn:microsoft.com/office/officeart/2005/8/layout/cycle7"/>
    <dgm:cxn modelId="{2C5DB537-02C3-4A20-A0F8-B67F9DF594AB}" type="presOf" srcId="{4FE0A3AE-1C95-4087-971A-FE4EFA0C35F6}" destId="{379EABFA-D1F8-4802-9F8B-2A6D51425FD3}" srcOrd="0" destOrd="0" presId="urn:microsoft.com/office/officeart/2005/8/layout/cycle7"/>
    <dgm:cxn modelId="{19D0C03E-F16C-42CA-97E9-BC8FD0519700}" type="presOf" srcId="{C27FC1C7-04B6-4B67-A221-C9DAEAFB61C8}" destId="{7E1D210B-4C49-4B8B-BFAC-3A6F156F62F7}" srcOrd="0" destOrd="0" presId="urn:microsoft.com/office/officeart/2005/8/layout/cycle7"/>
    <dgm:cxn modelId="{D8E0CA5F-7AC7-4BC9-BD7A-B011AFB9998C}" type="presOf" srcId="{8025B62D-4123-4382-9674-92BC1A685619}" destId="{5BB7BB18-F33D-4221-B55B-85D9953412FF}" srcOrd="1" destOrd="0" presId="urn:microsoft.com/office/officeart/2005/8/layout/cycle7"/>
    <dgm:cxn modelId="{01CC3D65-2E68-4416-86CC-1B313DE2E8B3}" type="presOf" srcId="{8824D63F-2CD8-4312-BE79-3AF29EB746ED}" destId="{4AF295B5-D754-4B42-AEDA-2CD9E2047086}" srcOrd="0" destOrd="0" presId="urn:microsoft.com/office/officeart/2005/8/layout/cycle7"/>
    <dgm:cxn modelId="{1887DA7A-401C-4B19-943C-F88D50DD824F}" type="presOf" srcId="{7C761061-824B-4931-A6A0-CC81A5E72485}" destId="{1BE1FC0A-1207-4A35-BA0C-92BEC3083BBB}" srcOrd="0" destOrd="0" presId="urn:microsoft.com/office/officeart/2005/8/layout/cycle7"/>
    <dgm:cxn modelId="{9A9A2D96-DB26-4BCF-B46A-993BD5CF869B}" type="presOf" srcId="{8025B62D-4123-4382-9674-92BC1A685619}" destId="{7D9BEA6B-6BCF-4697-8715-662371D1C731}" srcOrd="0" destOrd="0" presId="urn:microsoft.com/office/officeart/2005/8/layout/cycle7"/>
    <dgm:cxn modelId="{7EE9E396-87EC-4F22-892C-B8B652EB6108}" type="presOf" srcId="{7C761061-824B-4931-A6A0-CC81A5E72485}" destId="{FF9F472A-5CBE-47EE-B96C-FB1BD73E51DF}" srcOrd="1" destOrd="0" presId="urn:microsoft.com/office/officeart/2005/8/layout/cycle7"/>
    <dgm:cxn modelId="{4314939A-8316-499C-9B2D-852423831565}" type="presOf" srcId="{CD118D2F-90D9-4493-9797-EB812AA4BDEE}" destId="{043CEAA2-BE0E-4A30-9BB4-5795BCEF126E}" srcOrd="0" destOrd="0" presId="urn:microsoft.com/office/officeart/2005/8/layout/cycle7"/>
    <dgm:cxn modelId="{9387FAA9-CFEC-4191-B680-FAA15C79D161}" srcId="{4FE0A3AE-1C95-4087-971A-FE4EFA0C35F6}" destId="{C27FC1C7-04B6-4B67-A221-C9DAEAFB61C8}" srcOrd="2" destOrd="0" parTransId="{B03F54E6-0D3E-426C-A675-8EC4910A1A57}" sibTransId="{8824D63F-2CD8-4312-BE79-3AF29EB746ED}"/>
    <dgm:cxn modelId="{3CE516C7-F6A6-42D5-8369-F02E869F5B3C}" srcId="{4FE0A3AE-1C95-4087-971A-FE4EFA0C35F6}" destId="{CD118D2F-90D9-4493-9797-EB812AA4BDEE}" srcOrd="0" destOrd="0" parTransId="{95D37C7F-5C3C-46AC-879D-823E39DE63DB}" sibTransId="{8025B62D-4123-4382-9674-92BC1A685619}"/>
    <dgm:cxn modelId="{23E0F6C7-8ECF-4606-955B-0C876709E6C3}" type="presOf" srcId="{4FA1392B-0EF5-4F4C-A8DF-C014898BBE81}" destId="{2D9B8919-848F-4BB8-B629-F59B15070EF9}" srcOrd="0" destOrd="0" presId="urn:microsoft.com/office/officeart/2005/8/layout/cycle7"/>
    <dgm:cxn modelId="{2C3F1031-856C-41E8-B2ED-4D7A25112DF6}" type="presParOf" srcId="{379EABFA-D1F8-4802-9F8B-2A6D51425FD3}" destId="{043CEAA2-BE0E-4A30-9BB4-5795BCEF126E}" srcOrd="0" destOrd="0" presId="urn:microsoft.com/office/officeart/2005/8/layout/cycle7"/>
    <dgm:cxn modelId="{99343982-A9EF-4789-BE7D-B65AE5FC5FEE}" type="presParOf" srcId="{379EABFA-D1F8-4802-9F8B-2A6D51425FD3}" destId="{7D9BEA6B-6BCF-4697-8715-662371D1C731}" srcOrd="1" destOrd="0" presId="urn:microsoft.com/office/officeart/2005/8/layout/cycle7"/>
    <dgm:cxn modelId="{83496CA7-E78B-4A29-A29C-5FB55012206A}" type="presParOf" srcId="{7D9BEA6B-6BCF-4697-8715-662371D1C731}" destId="{5BB7BB18-F33D-4221-B55B-85D9953412FF}" srcOrd="0" destOrd="0" presId="urn:microsoft.com/office/officeart/2005/8/layout/cycle7"/>
    <dgm:cxn modelId="{2BCD343F-9767-4E34-AD88-B282895D9231}" type="presParOf" srcId="{379EABFA-D1F8-4802-9F8B-2A6D51425FD3}" destId="{2D9B8919-848F-4BB8-B629-F59B15070EF9}" srcOrd="2" destOrd="0" presId="urn:microsoft.com/office/officeart/2005/8/layout/cycle7"/>
    <dgm:cxn modelId="{22E2CA06-9B92-4DFF-9B99-99CF3E3146E5}" type="presParOf" srcId="{379EABFA-D1F8-4802-9F8B-2A6D51425FD3}" destId="{1BE1FC0A-1207-4A35-BA0C-92BEC3083BBB}" srcOrd="3" destOrd="0" presId="urn:microsoft.com/office/officeart/2005/8/layout/cycle7"/>
    <dgm:cxn modelId="{D5741852-5479-4740-BC14-B4DEFB6A5821}" type="presParOf" srcId="{1BE1FC0A-1207-4A35-BA0C-92BEC3083BBB}" destId="{FF9F472A-5CBE-47EE-B96C-FB1BD73E51DF}" srcOrd="0" destOrd="0" presId="urn:microsoft.com/office/officeart/2005/8/layout/cycle7"/>
    <dgm:cxn modelId="{915700EC-1C91-4C85-B9F4-A66DEA823BD0}" type="presParOf" srcId="{379EABFA-D1F8-4802-9F8B-2A6D51425FD3}" destId="{7E1D210B-4C49-4B8B-BFAC-3A6F156F62F7}" srcOrd="4" destOrd="0" presId="urn:microsoft.com/office/officeart/2005/8/layout/cycle7"/>
    <dgm:cxn modelId="{5855EE72-FD41-4F57-A51A-37DDB4DC187C}" type="presParOf" srcId="{379EABFA-D1F8-4802-9F8B-2A6D51425FD3}" destId="{4AF295B5-D754-4B42-AEDA-2CD9E2047086}" srcOrd="5" destOrd="0" presId="urn:microsoft.com/office/officeart/2005/8/layout/cycle7"/>
    <dgm:cxn modelId="{64D54267-FD03-4586-A17C-313D360DA102}" type="presParOf" srcId="{4AF295B5-D754-4B42-AEDA-2CD9E2047086}" destId="{E143EEDA-586C-4F1B-849B-CE7ADDC0CE1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E1DD7C-3539-4A34-8F8F-1D8705D9267A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0194269F-D848-413F-9482-4B80A658E8EA}">
      <dgm:prSet/>
      <dgm:spPr/>
      <dgm:t>
        <a:bodyPr/>
        <a:lstStyle/>
        <a:p>
          <a:r>
            <a:rPr lang="en-GB"/>
            <a:t>EU – Medical device regulation and In Vitro Diagnostic Medical Devices Regulation (STC No 594)</a:t>
          </a:r>
          <a:endParaRPr lang="en-US"/>
        </a:p>
      </dgm:t>
    </dgm:pt>
    <dgm:pt modelId="{0AFC77F5-2137-4E87-BD56-A56B04D69449}" type="parTrans" cxnId="{E438B5B6-98D3-4382-8B85-6C024E8A5B9E}">
      <dgm:prSet/>
      <dgm:spPr/>
      <dgm:t>
        <a:bodyPr/>
        <a:lstStyle/>
        <a:p>
          <a:endParaRPr lang="en-US"/>
        </a:p>
      </dgm:t>
    </dgm:pt>
    <dgm:pt modelId="{E8FE10ED-871F-4757-9101-06B7D4D8E417}" type="sibTrans" cxnId="{E438B5B6-98D3-4382-8B85-6C024E8A5B9E}">
      <dgm:prSet/>
      <dgm:spPr/>
      <dgm:t>
        <a:bodyPr/>
        <a:lstStyle/>
        <a:p>
          <a:endParaRPr lang="en-US"/>
        </a:p>
      </dgm:t>
    </dgm:pt>
    <dgm:pt modelId="{78B74B6D-8544-4A9F-99B7-6946412C30F6}">
      <dgm:prSet/>
      <dgm:spPr/>
      <dgm:t>
        <a:bodyPr/>
        <a:lstStyle/>
        <a:p>
          <a:r>
            <a:rPr lang="en-GB" i="1"/>
            <a:t>Raised 8 times since June 2019 by Canada, China, Japan, Korea, Mexico, Singapore, US</a:t>
          </a:r>
          <a:endParaRPr lang="en-US"/>
        </a:p>
      </dgm:t>
    </dgm:pt>
    <dgm:pt modelId="{349AE1DA-1C5F-4D00-BEFB-F2F02015346C}" type="parTrans" cxnId="{7B3DDDD5-9A9F-453B-965A-B9C260626DA5}">
      <dgm:prSet/>
      <dgm:spPr/>
      <dgm:t>
        <a:bodyPr/>
        <a:lstStyle/>
        <a:p>
          <a:endParaRPr lang="en-US"/>
        </a:p>
      </dgm:t>
    </dgm:pt>
    <dgm:pt modelId="{CCC741C6-C3D6-40A1-897D-744E25C3262D}" type="sibTrans" cxnId="{7B3DDDD5-9A9F-453B-965A-B9C260626DA5}">
      <dgm:prSet/>
      <dgm:spPr/>
      <dgm:t>
        <a:bodyPr/>
        <a:lstStyle/>
        <a:p>
          <a:endParaRPr lang="en-US"/>
        </a:p>
      </dgm:t>
    </dgm:pt>
    <dgm:pt modelId="{C6FE2005-1ABE-4651-83B4-4CA3C789C399}">
      <dgm:prSet/>
      <dgm:spPr/>
      <dgm:t>
        <a:bodyPr/>
        <a:lstStyle/>
        <a:p>
          <a:r>
            <a:rPr lang="en-GB"/>
            <a:t>Issues include:</a:t>
          </a:r>
          <a:endParaRPr lang="en-US"/>
        </a:p>
      </dgm:t>
    </dgm:pt>
    <dgm:pt modelId="{9409F545-9431-4524-870E-187FAC9DBD30}" type="parTrans" cxnId="{69CFA86A-74D1-4313-915C-4DC8927EEE69}">
      <dgm:prSet/>
      <dgm:spPr/>
      <dgm:t>
        <a:bodyPr/>
        <a:lstStyle/>
        <a:p>
          <a:endParaRPr lang="en-US"/>
        </a:p>
      </dgm:t>
    </dgm:pt>
    <dgm:pt modelId="{DB49188C-056A-4AC5-A62B-DB46794B4A60}" type="sibTrans" cxnId="{69CFA86A-74D1-4313-915C-4DC8927EEE69}">
      <dgm:prSet/>
      <dgm:spPr/>
      <dgm:t>
        <a:bodyPr/>
        <a:lstStyle/>
        <a:p>
          <a:endParaRPr lang="en-US"/>
        </a:p>
      </dgm:t>
    </dgm:pt>
    <dgm:pt modelId="{11660B9F-F053-4EC6-BF71-551D8EE71CF3}">
      <dgm:prSet/>
      <dgm:spPr/>
      <dgm:t>
        <a:bodyPr/>
        <a:lstStyle/>
        <a:p>
          <a:r>
            <a:rPr lang="en-GB"/>
            <a:t>insufficient number of conformity bodies accredited to certify and test medical devices</a:t>
          </a:r>
          <a:endParaRPr lang="en-US"/>
        </a:p>
      </dgm:t>
    </dgm:pt>
    <dgm:pt modelId="{14E95C62-B449-414F-9CF1-4FBD0535EF02}" type="parTrans" cxnId="{6F9DD23E-BFD8-4E07-898B-35F6A20EC431}">
      <dgm:prSet/>
      <dgm:spPr/>
      <dgm:t>
        <a:bodyPr/>
        <a:lstStyle/>
        <a:p>
          <a:endParaRPr lang="en-US"/>
        </a:p>
      </dgm:t>
    </dgm:pt>
    <dgm:pt modelId="{F6DE631A-6436-48C8-8B15-BE5B24EBD7D3}" type="sibTrans" cxnId="{6F9DD23E-BFD8-4E07-898B-35F6A20EC431}">
      <dgm:prSet/>
      <dgm:spPr/>
      <dgm:t>
        <a:bodyPr/>
        <a:lstStyle/>
        <a:p>
          <a:endParaRPr lang="en-US"/>
        </a:p>
      </dgm:t>
    </dgm:pt>
    <dgm:pt modelId="{50C2C0F0-F4E5-422A-B17B-B3D034FE1EAD}">
      <dgm:prSet/>
      <dgm:spPr/>
      <dgm:t>
        <a:bodyPr/>
        <a:lstStyle/>
        <a:p>
          <a:r>
            <a:rPr lang="en-GB"/>
            <a:t>insufficient number of implementing acts providing detailed guidance on compliance</a:t>
          </a:r>
          <a:endParaRPr lang="en-US"/>
        </a:p>
      </dgm:t>
    </dgm:pt>
    <dgm:pt modelId="{1DF4AC5B-9E11-43D6-A713-ADAD4D71DA9C}" type="parTrans" cxnId="{2289961E-487C-4004-AB39-6B00E4634C10}">
      <dgm:prSet/>
      <dgm:spPr/>
      <dgm:t>
        <a:bodyPr/>
        <a:lstStyle/>
        <a:p>
          <a:endParaRPr lang="en-US"/>
        </a:p>
      </dgm:t>
    </dgm:pt>
    <dgm:pt modelId="{CC58D790-B11D-47CE-9FE1-523C178249F0}" type="sibTrans" cxnId="{2289961E-487C-4004-AB39-6B00E4634C10}">
      <dgm:prSet/>
      <dgm:spPr/>
      <dgm:t>
        <a:bodyPr/>
        <a:lstStyle/>
        <a:p>
          <a:endParaRPr lang="en-US"/>
        </a:p>
      </dgm:t>
    </dgm:pt>
    <dgm:pt modelId="{5BBBAACC-C456-426A-B126-D501DBEA19FD}">
      <dgm:prSet/>
      <dgm:spPr/>
      <dgm:t>
        <a:bodyPr/>
        <a:lstStyle/>
        <a:p>
          <a:r>
            <a:rPr lang="en-GB"/>
            <a:t>China – Registration fees for drugs and medical device products (STC No 466)</a:t>
          </a:r>
          <a:endParaRPr lang="en-US"/>
        </a:p>
      </dgm:t>
    </dgm:pt>
    <dgm:pt modelId="{C6C609AE-013F-4EC9-B89F-5BB484C521FB}" type="parTrans" cxnId="{888B2537-6F01-4578-A48B-CDB855EE77F6}">
      <dgm:prSet/>
      <dgm:spPr/>
      <dgm:t>
        <a:bodyPr/>
        <a:lstStyle/>
        <a:p>
          <a:endParaRPr lang="en-US"/>
        </a:p>
      </dgm:t>
    </dgm:pt>
    <dgm:pt modelId="{A588FD28-9033-46A1-8F97-4FFEAC94E2F1}" type="sibTrans" cxnId="{888B2537-6F01-4578-A48B-CDB855EE77F6}">
      <dgm:prSet/>
      <dgm:spPr/>
      <dgm:t>
        <a:bodyPr/>
        <a:lstStyle/>
        <a:p>
          <a:endParaRPr lang="en-US"/>
        </a:p>
      </dgm:t>
    </dgm:pt>
    <dgm:pt modelId="{F9DF6CAC-26B0-4167-8AF1-85DB072EE039}">
      <dgm:prSet/>
      <dgm:spPr/>
      <dgm:t>
        <a:bodyPr/>
        <a:lstStyle/>
        <a:p>
          <a:r>
            <a:rPr lang="en-GB" i="1"/>
            <a:t>Raised 20 times since June 2015 by Australia, Canada, Korea, Malaysia, US</a:t>
          </a:r>
          <a:endParaRPr lang="en-US"/>
        </a:p>
      </dgm:t>
    </dgm:pt>
    <dgm:pt modelId="{A0619C1F-A8C0-473F-87E3-EFD87080D687}" type="parTrans" cxnId="{B8447836-3616-4548-B1CB-4D06C6A6E409}">
      <dgm:prSet/>
      <dgm:spPr/>
      <dgm:t>
        <a:bodyPr/>
        <a:lstStyle/>
        <a:p>
          <a:endParaRPr lang="en-US"/>
        </a:p>
      </dgm:t>
    </dgm:pt>
    <dgm:pt modelId="{64C4F4CA-DEE5-4FB4-B0C4-E7E3F39FBDC6}" type="sibTrans" cxnId="{B8447836-3616-4548-B1CB-4D06C6A6E409}">
      <dgm:prSet/>
      <dgm:spPr/>
      <dgm:t>
        <a:bodyPr/>
        <a:lstStyle/>
        <a:p>
          <a:endParaRPr lang="en-US"/>
        </a:p>
      </dgm:t>
    </dgm:pt>
    <dgm:pt modelId="{5A5DEDC9-A627-4851-A6FF-8ACDCE8AAE83}">
      <dgm:prSet/>
      <dgm:spPr/>
      <dgm:t>
        <a:bodyPr/>
        <a:lstStyle/>
        <a:p>
          <a:r>
            <a:rPr lang="en-GB"/>
            <a:t>Issues include:</a:t>
          </a:r>
          <a:endParaRPr lang="en-US"/>
        </a:p>
      </dgm:t>
    </dgm:pt>
    <dgm:pt modelId="{18B718A4-51A8-4603-92CE-1E491633E8F1}" type="parTrans" cxnId="{FDA1695F-5E1D-4516-8F5E-D9B6DDFD76D7}">
      <dgm:prSet/>
      <dgm:spPr/>
      <dgm:t>
        <a:bodyPr/>
        <a:lstStyle/>
        <a:p>
          <a:endParaRPr lang="en-US"/>
        </a:p>
      </dgm:t>
    </dgm:pt>
    <dgm:pt modelId="{CBA5E9C7-A741-4A89-AA9B-21E814704009}" type="sibTrans" cxnId="{FDA1695F-5E1D-4516-8F5E-D9B6DDFD76D7}">
      <dgm:prSet/>
      <dgm:spPr/>
      <dgm:t>
        <a:bodyPr/>
        <a:lstStyle/>
        <a:p>
          <a:endParaRPr lang="en-US"/>
        </a:p>
      </dgm:t>
    </dgm:pt>
    <dgm:pt modelId="{C683A2B1-DF1C-485A-8CCC-E0EA1EFD1C5E}">
      <dgm:prSet/>
      <dgm:spPr/>
      <dgm:t>
        <a:bodyPr/>
        <a:lstStyle/>
        <a:p>
          <a:r>
            <a:rPr lang="en-GB"/>
            <a:t>Lack of equal treatment between exporters and domestic producers in imposing registration fees due to fee for foreign inspection</a:t>
          </a:r>
          <a:endParaRPr lang="en-US"/>
        </a:p>
      </dgm:t>
    </dgm:pt>
    <dgm:pt modelId="{592C46D4-635A-400F-93FE-CAB41E2E8F08}" type="parTrans" cxnId="{2DCFF66F-5F8D-46FD-81B3-A38A315803DD}">
      <dgm:prSet/>
      <dgm:spPr/>
      <dgm:t>
        <a:bodyPr/>
        <a:lstStyle/>
        <a:p>
          <a:endParaRPr lang="en-US"/>
        </a:p>
      </dgm:t>
    </dgm:pt>
    <dgm:pt modelId="{F89A0DEC-AE1E-4E7D-BDA7-F1185C0A1B5B}" type="sibTrans" cxnId="{2DCFF66F-5F8D-46FD-81B3-A38A315803DD}">
      <dgm:prSet/>
      <dgm:spPr/>
      <dgm:t>
        <a:bodyPr/>
        <a:lstStyle/>
        <a:p>
          <a:endParaRPr lang="en-US"/>
        </a:p>
      </dgm:t>
    </dgm:pt>
    <dgm:pt modelId="{66683FE0-D3C8-4D20-9445-CA040CB9D88B}" type="pres">
      <dgm:prSet presAssocID="{DAE1DD7C-3539-4A34-8F8F-1D8705D9267A}" presName="linear" presStyleCnt="0">
        <dgm:presLayoutVars>
          <dgm:dir/>
          <dgm:animLvl val="lvl"/>
          <dgm:resizeHandles val="exact"/>
        </dgm:presLayoutVars>
      </dgm:prSet>
      <dgm:spPr/>
    </dgm:pt>
    <dgm:pt modelId="{B57E8AEC-FB9D-4273-B1AC-FDEAC4842C7C}" type="pres">
      <dgm:prSet presAssocID="{0194269F-D848-413F-9482-4B80A658E8EA}" presName="parentLin" presStyleCnt="0"/>
      <dgm:spPr/>
    </dgm:pt>
    <dgm:pt modelId="{54DB26B6-A044-4A7F-8EE2-5D2C823D1F67}" type="pres">
      <dgm:prSet presAssocID="{0194269F-D848-413F-9482-4B80A658E8EA}" presName="parentLeftMargin" presStyleLbl="node1" presStyleIdx="0" presStyleCnt="2"/>
      <dgm:spPr/>
    </dgm:pt>
    <dgm:pt modelId="{F8B77576-AC5D-4D9C-AB92-F285FA8DEE75}" type="pres">
      <dgm:prSet presAssocID="{0194269F-D848-413F-9482-4B80A658E8E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CD39083-03DE-458B-A630-080D59D59EB7}" type="pres">
      <dgm:prSet presAssocID="{0194269F-D848-413F-9482-4B80A658E8EA}" presName="negativeSpace" presStyleCnt="0"/>
      <dgm:spPr/>
    </dgm:pt>
    <dgm:pt modelId="{552BA22A-1F90-4ABD-9857-4587A2BD6503}" type="pres">
      <dgm:prSet presAssocID="{0194269F-D848-413F-9482-4B80A658E8EA}" presName="childText" presStyleLbl="conFgAcc1" presStyleIdx="0" presStyleCnt="2">
        <dgm:presLayoutVars>
          <dgm:bulletEnabled val="1"/>
        </dgm:presLayoutVars>
      </dgm:prSet>
      <dgm:spPr/>
    </dgm:pt>
    <dgm:pt modelId="{C672F57B-0042-4A68-8C07-5FA984357A30}" type="pres">
      <dgm:prSet presAssocID="{E8FE10ED-871F-4757-9101-06B7D4D8E417}" presName="spaceBetweenRectangles" presStyleCnt="0"/>
      <dgm:spPr/>
    </dgm:pt>
    <dgm:pt modelId="{BE70C822-1CC3-4FF9-81AF-731E64435699}" type="pres">
      <dgm:prSet presAssocID="{5BBBAACC-C456-426A-B126-D501DBEA19FD}" presName="parentLin" presStyleCnt="0"/>
      <dgm:spPr/>
    </dgm:pt>
    <dgm:pt modelId="{2A376A64-83F2-4793-A651-748859EE3A7B}" type="pres">
      <dgm:prSet presAssocID="{5BBBAACC-C456-426A-B126-D501DBEA19FD}" presName="parentLeftMargin" presStyleLbl="node1" presStyleIdx="0" presStyleCnt="2"/>
      <dgm:spPr/>
    </dgm:pt>
    <dgm:pt modelId="{78122A81-BDD2-4AFD-8C0A-18D542F55A90}" type="pres">
      <dgm:prSet presAssocID="{5BBBAACC-C456-426A-B126-D501DBEA19F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BDF426D-6468-49A6-9FE1-0EF6BF7153AA}" type="pres">
      <dgm:prSet presAssocID="{5BBBAACC-C456-426A-B126-D501DBEA19FD}" presName="negativeSpace" presStyleCnt="0"/>
      <dgm:spPr/>
    </dgm:pt>
    <dgm:pt modelId="{F05B8081-62C4-4AF7-8830-952AC73D730C}" type="pres">
      <dgm:prSet presAssocID="{5BBBAACC-C456-426A-B126-D501DBEA19F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289961E-487C-4004-AB39-6B00E4634C10}" srcId="{C6FE2005-1ABE-4651-83B4-4CA3C789C399}" destId="{50C2C0F0-F4E5-422A-B17B-B3D034FE1EAD}" srcOrd="1" destOrd="0" parTransId="{1DF4AC5B-9E11-43D6-A713-ADAD4D71DA9C}" sibTransId="{CC58D790-B11D-47CE-9FE1-523C178249F0}"/>
    <dgm:cxn modelId="{8230A11E-634B-4CC3-AA59-CCF629BBB252}" type="presOf" srcId="{11660B9F-F053-4EC6-BF71-551D8EE71CF3}" destId="{552BA22A-1F90-4ABD-9857-4587A2BD6503}" srcOrd="0" destOrd="2" presId="urn:microsoft.com/office/officeart/2005/8/layout/list1"/>
    <dgm:cxn modelId="{B8447836-3616-4548-B1CB-4D06C6A6E409}" srcId="{5BBBAACC-C456-426A-B126-D501DBEA19FD}" destId="{F9DF6CAC-26B0-4167-8AF1-85DB072EE039}" srcOrd="0" destOrd="0" parTransId="{A0619C1F-A8C0-473F-87E3-EFD87080D687}" sibTransId="{64C4F4CA-DEE5-4FB4-B0C4-E7E3F39FBDC6}"/>
    <dgm:cxn modelId="{888B2537-6F01-4578-A48B-CDB855EE77F6}" srcId="{DAE1DD7C-3539-4A34-8F8F-1D8705D9267A}" destId="{5BBBAACC-C456-426A-B126-D501DBEA19FD}" srcOrd="1" destOrd="0" parTransId="{C6C609AE-013F-4EC9-B89F-5BB484C521FB}" sibTransId="{A588FD28-9033-46A1-8F97-4FFEAC94E2F1}"/>
    <dgm:cxn modelId="{578CF63C-8889-4D3C-B434-A867F9A560FD}" type="presOf" srcId="{5A5DEDC9-A627-4851-A6FF-8ACDCE8AAE83}" destId="{F05B8081-62C4-4AF7-8830-952AC73D730C}" srcOrd="0" destOrd="1" presId="urn:microsoft.com/office/officeart/2005/8/layout/list1"/>
    <dgm:cxn modelId="{6F9DD23E-BFD8-4E07-898B-35F6A20EC431}" srcId="{C6FE2005-1ABE-4651-83B4-4CA3C789C399}" destId="{11660B9F-F053-4EC6-BF71-551D8EE71CF3}" srcOrd="0" destOrd="0" parTransId="{14E95C62-B449-414F-9CF1-4FBD0535EF02}" sibTransId="{F6DE631A-6436-48C8-8B15-BE5B24EBD7D3}"/>
    <dgm:cxn modelId="{B317215B-EEF1-4044-9033-11F272149918}" type="presOf" srcId="{F9DF6CAC-26B0-4167-8AF1-85DB072EE039}" destId="{F05B8081-62C4-4AF7-8830-952AC73D730C}" srcOrd="0" destOrd="0" presId="urn:microsoft.com/office/officeart/2005/8/layout/list1"/>
    <dgm:cxn modelId="{FDA1695F-5E1D-4516-8F5E-D9B6DDFD76D7}" srcId="{5BBBAACC-C456-426A-B126-D501DBEA19FD}" destId="{5A5DEDC9-A627-4851-A6FF-8ACDCE8AAE83}" srcOrd="1" destOrd="0" parTransId="{18B718A4-51A8-4603-92CE-1E491633E8F1}" sibTransId="{CBA5E9C7-A741-4A89-AA9B-21E814704009}"/>
    <dgm:cxn modelId="{2262896A-19BE-46B9-881B-E848F2B0C8EB}" type="presOf" srcId="{50C2C0F0-F4E5-422A-B17B-B3D034FE1EAD}" destId="{552BA22A-1F90-4ABD-9857-4587A2BD6503}" srcOrd="0" destOrd="3" presId="urn:microsoft.com/office/officeart/2005/8/layout/list1"/>
    <dgm:cxn modelId="{69CFA86A-74D1-4313-915C-4DC8927EEE69}" srcId="{0194269F-D848-413F-9482-4B80A658E8EA}" destId="{C6FE2005-1ABE-4651-83B4-4CA3C789C399}" srcOrd="1" destOrd="0" parTransId="{9409F545-9431-4524-870E-187FAC9DBD30}" sibTransId="{DB49188C-056A-4AC5-A62B-DB46794B4A60}"/>
    <dgm:cxn modelId="{2DCFF66F-5F8D-46FD-81B3-A38A315803DD}" srcId="{5A5DEDC9-A627-4851-A6FF-8ACDCE8AAE83}" destId="{C683A2B1-DF1C-485A-8CCC-E0EA1EFD1C5E}" srcOrd="0" destOrd="0" parTransId="{592C46D4-635A-400F-93FE-CAB41E2E8F08}" sibTransId="{F89A0DEC-AE1E-4E7D-BDA7-F1185C0A1B5B}"/>
    <dgm:cxn modelId="{14702589-AA46-4791-BB9A-467B5521EDCD}" type="presOf" srcId="{C683A2B1-DF1C-485A-8CCC-E0EA1EFD1C5E}" destId="{F05B8081-62C4-4AF7-8830-952AC73D730C}" srcOrd="0" destOrd="2" presId="urn:microsoft.com/office/officeart/2005/8/layout/list1"/>
    <dgm:cxn modelId="{D28C6089-C2B7-4E6F-8E0E-068C18FC412D}" type="presOf" srcId="{DAE1DD7C-3539-4A34-8F8F-1D8705D9267A}" destId="{66683FE0-D3C8-4D20-9445-CA040CB9D88B}" srcOrd="0" destOrd="0" presId="urn:microsoft.com/office/officeart/2005/8/layout/list1"/>
    <dgm:cxn modelId="{4D92A692-9880-4894-AA71-AAB526ABB79F}" type="presOf" srcId="{78B74B6D-8544-4A9F-99B7-6946412C30F6}" destId="{552BA22A-1F90-4ABD-9857-4587A2BD6503}" srcOrd="0" destOrd="0" presId="urn:microsoft.com/office/officeart/2005/8/layout/list1"/>
    <dgm:cxn modelId="{F5FB6DB2-916B-40FF-9D3D-2A1FDEB29238}" type="presOf" srcId="{C6FE2005-1ABE-4651-83B4-4CA3C789C399}" destId="{552BA22A-1F90-4ABD-9857-4587A2BD6503}" srcOrd="0" destOrd="1" presId="urn:microsoft.com/office/officeart/2005/8/layout/list1"/>
    <dgm:cxn modelId="{E438B5B6-98D3-4382-8B85-6C024E8A5B9E}" srcId="{DAE1DD7C-3539-4A34-8F8F-1D8705D9267A}" destId="{0194269F-D848-413F-9482-4B80A658E8EA}" srcOrd="0" destOrd="0" parTransId="{0AFC77F5-2137-4E87-BD56-A56B04D69449}" sibTransId="{E8FE10ED-871F-4757-9101-06B7D4D8E417}"/>
    <dgm:cxn modelId="{7B3DDDD5-9A9F-453B-965A-B9C260626DA5}" srcId="{0194269F-D848-413F-9482-4B80A658E8EA}" destId="{78B74B6D-8544-4A9F-99B7-6946412C30F6}" srcOrd="0" destOrd="0" parTransId="{349AE1DA-1C5F-4D00-BEFB-F2F02015346C}" sibTransId="{CCC741C6-C3D6-40A1-897D-744E25C3262D}"/>
    <dgm:cxn modelId="{1CC4CADE-3C03-4662-A112-4937620EC403}" type="presOf" srcId="{5BBBAACC-C456-426A-B126-D501DBEA19FD}" destId="{78122A81-BDD2-4AFD-8C0A-18D542F55A90}" srcOrd="1" destOrd="0" presId="urn:microsoft.com/office/officeart/2005/8/layout/list1"/>
    <dgm:cxn modelId="{ED15D3DE-3410-44B7-A1BB-D01EAB2DEA3D}" type="presOf" srcId="{5BBBAACC-C456-426A-B126-D501DBEA19FD}" destId="{2A376A64-83F2-4793-A651-748859EE3A7B}" srcOrd="0" destOrd="0" presId="urn:microsoft.com/office/officeart/2005/8/layout/list1"/>
    <dgm:cxn modelId="{FCF064E5-B2FD-4626-BBFA-3910778DE7F7}" type="presOf" srcId="{0194269F-D848-413F-9482-4B80A658E8EA}" destId="{F8B77576-AC5D-4D9C-AB92-F285FA8DEE75}" srcOrd="1" destOrd="0" presId="urn:microsoft.com/office/officeart/2005/8/layout/list1"/>
    <dgm:cxn modelId="{DB831EF5-A111-46B2-B3AA-45B56EDDF6DB}" type="presOf" srcId="{0194269F-D848-413F-9482-4B80A658E8EA}" destId="{54DB26B6-A044-4A7F-8EE2-5D2C823D1F67}" srcOrd="0" destOrd="0" presId="urn:microsoft.com/office/officeart/2005/8/layout/list1"/>
    <dgm:cxn modelId="{C1F42937-17C8-47B7-88A6-98C4CCBD677A}" type="presParOf" srcId="{66683FE0-D3C8-4D20-9445-CA040CB9D88B}" destId="{B57E8AEC-FB9D-4273-B1AC-FDEAC4842C7C}" srcOrd="0" destOrd="0" presId="urn:microsoft.com/office/officeart/2005/8/layout/list1"/>
    <dgm:cxn modelId="{6150BD93-8040-43B0-857C-67BF4FFB0D3B}" type="presParOf" srcId="{B57E8AEC-FB9D-4273-B1AC-FDEAC4842C7C}" destId="{54DB26B6-A044-4A7F-8EE2-5D2C823D1F67}" srcOrd="0" destOrd="0" presId="urn:microsoft.com/office/officeart/2005/8/layout/list1"/>
    <dgm:cxn modelId="{7D2C43AC-C62E-46F2-8611-095895A14ACC}" type="presParOf" srcId="{B57E8AEC-FB9D-4273-B1AC-FDEAC4842C7C}" destId="{F8B77576-AC5D-4D9C-AB92-F285FA8DEE75}" srcOrd="1" destOrd="0" presId="urn:microsoft.com/office/officeart/2005/8/layout/list1"/>
    <dgm:cxn modelId="{7E0D74EF-FDFE-4ADD-896F-640649D8F895}" type="presParOf" srcId="{66683FE0-D3C8-4D20-9445-CA040CB9D88B}" destId="{6CD39083-03DE-458B-A630-080D59D59EB7}" srcOrd="1" destOrd="0" presId="urn:microsoft.com/office/officeart/2005/8/layout/list1"/>
    <dgm:cxn modelId="{F026990C-A19E-4095-B233-10B0ACC624C1}" type="presParOf" srcId="{66683FE0-D3C8-4D20-9445-CA040CB9D88B}" destId="{552BA22A-1F90-4ABD-9857-4587A2BD6503}" srcOrd="2" destOrd="0" presId="urn:microsoft.com/office/officeart/2005/8/layout/list1"/>
    <dgm:cxn modelId="{03BE339B-0873-4F12-967A-E965873179E3}" type="presParOf" srcId="{66683FE0-D3C8-4D20-9445-CA040CB9D88B}" destId="{C672F57B-0042-4A68-8C07-5FA984357A30}" srcOrd="3" destOrd="0" presId="urn:microsoft.com/office/officeart/2005/8/layout/list1"/>
    <dgm:cxn modelId="{8E598083-3702-474D-933D-EFDC86034EEF}" type="presParOf" srcId="{66683FE0-D3C8-4D20-9445-CA040CB9D88B}" destId="{BE70C822-1CC3-4FF9-81AF-731E64435699}" srcOrd="4" destOrd="0" presId="urn:microsoft.com/office/officeart/2005/8/layout/list1"/>
    <dgm:cxn modelId="{B94906A7-BAE3-4B96-8891-025163136F67}" type="presParOf" srcId="{BE70C822-1CC3-4FF9-81AF-731E64435699}" destId="{2A376A64-83F2-4793-A651-748859EE3A7B}" srcOrd="0" destOrd="0" presId="urn:microsoft.com/office/officeart/2005/8/layout/list1"/>
    <dgm:cxn modelId="{47D9BC27-F0EA-4B80-BC78-19BBA97A48F6}" type="presParOf" srcId="{BE70C822-1CC3-4FF9-81AF-731E64435699}" destId="{78122A81-BDD2-4AFD-8C0A-18D542F55A90}" srcOrd="1" destOrd="0" presId="urn:microsoft.com/office/officeart/2005/8/layout/list1"/>
    <dgm:cxn modelId="{2895B749-A322-43AC-A01C-7AB576B5D626}" type="presParOf" srcId="{66683FE0-D3C8-4D20-9445-CA040CB9D88B}" destId="{EBDF426D-6468-49A6-9FE1-0EF6BF7153AA}" srcOrd="5" destOrd="0" presId="urn:microsoft.com/office/officeart/2005/8/layout/list1"/>
    <dgm:cxn modelId="{2612977E-0F8B-4103-8687-04037AB63D26}" type="presParOf" srcId="{66683FE0-D3C8-4D20-9445-CA040CB9D88B}" destId="{F05B8081-62C4-4AF7-8830-952AC73D730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CEAA2-BE0E-4A30-9BB4-5795BCEF126E}">
      <dsp:nvSpPr>
        <dsp:cNvPr id="0" name=""/>
        <dsp:cNvSpPr/>
      </dsp:nvSpPr>
      <dsp:spPr>
        <a:xfrm>
          <a:off x="4095175" y="1197"/>
          <a:ext cx="2794481" cy="1397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International Standards</a:t>
          </a:r>
          <a:endParaRPr lang="en-US" sz="2700" kern="1200" dirty="0"/>
        </a:p>
      </dsp:txBody>
      <dsp:txXfrm>
        <a:off x="4136099" y="42121"/>
        <a:ext cx="2712633" cy="1315392"/>
      </dsp:txXfrm>
    </dsp:sp>
    <dsp:sp modelId="{7D9BEA6B-6BCF-4697-8715-662371D1C731}">
      <dsp:nvSpPr>
        <dsp:cNvPr id="0" name=""/>
        <dsp:cNvSpPr/>
      </dsp:nvSpPr>
      <dsp:spPr>
        <a:xfrm rot="3097371">
          <a:off x="5748785" y="2453002"/>
          <a:ext cx="2651384" cy="48903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895495" y="2550809"/>
        <a:ext cx="2357964" cy="293420"/>
      </dsp:txXfrm>
    </dsp:sp>
    <dsp:sp modelId="{2D9B8919-848F-4BB8-B629-F59B15070EF9}">
      <dsp:nvSpPr>
        <dsp:cNvPr id="0" name=""/>
        <dsp:cNvSpPr/>
      </dsp:nvSpPr>
      <dsp:spPr>
        <a:xfrm>
          <a:off x="7259298" y="3996600"/>
          <a:ext cx="2794481" cy="1397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National Standards and Regulations</a:t>
          </a:r>
        </a:p>
      </dsp:txBody>
      <dsp:txXfrm>
        <a:off x="7300222" y="4037524"/>
        <a:ext cx="2712633" cy="1315392"/>
      </dsp:txXfrm>
    </dsp:sp>
    <dsp:sp modelId="{1BE1FC0A-1207-4A35-BA0C-92BEC3083BBB}">
      <dsp:nvSpPr>
        <dsp:cNvPr id="0" name=""/>
        <dsp:cNvSpPr/>
      </dsp:nvSpPr>
      <dsp:spPr>
        <a:xfrm rot="10800613">
          <a:off x="4123456" y="4450131"/>
          <a:ext cx="2651384" cy="48903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4270166" y="4547938"/>
        <a:ext cx="2357964" cy="293420"/>
      </dsp:txXfrm>
    </dsp:sp>
    <dsp:sp modelId="{7E1D210B-4C49-4B8B-BFAC-3A6F156F62F7}">
      <dsp:nvSpPr>
        <dsp:cNvPr id="0" name=""/>
        <dsp:cNvSpPr/>
      </dsp:nvSpPr>
      <dsp:spPr>
        <a:xfrm>
          <a:off x="844517" y="3995456"/>
          <a:ext cx="2794481" cy="1397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International Trade</a:t>
          </a:r>
          <a:endParaRPr lang="en-US" sz="2700" kern="1200" dirty="0"/>
        </a:p>
      </dsp:txBody>
      <dsp:txXfrm>
        <a:off x="885441" y="4036380"/>
        <a:ext cx="2712633" cy="1315392"/>
      </dsp:txXfrm>
    </dsp:sp>
    <dsp:sp modelId="{4AF295B5-D754-4B42-AEDA-2CD9E2047086}">
      <dsp:nvSpPr>
        <dsp:cNvPr id="0" name=""/>
        <dsp:cNvSpPr/>
      </dsp:nvSpPr>
      <dsp:spPr>
        <a:xfrm rot="18548389">
          <a:off x="2541394" y="2452430"/>
          <a:ext cx="2651384" cy="48903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688104" y="2550237"/>
        <a:ext cx="2357964" cy="293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BA22A-1F90-4ABD-9857-4587A2BD6503}">
      <dsp:nvSpPr>
        <dsp:cNvPr id="0" name=""/>
        <dsp:cNvSpPr/>
      </dsp:nvSpPr>
      <dsp:spPr>
        <a:xfrm>
          <a:off x="0" y="305299"/>
          <a:ext cx="10515600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i="1" kern="1200"/>
            <a:t>Raised 8 times since June 2019 by Canada, China, Japan, Korea, Mexico, Singapore, US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Issues include: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insufficient number of conformity bodies accredited to certify and test medical devices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insufficient number of implementing acts providing detailed guidance on compliance</a:t>
          </a:r>
          <a:endParaRPr lang="en-US" sz="1800" kern="1200"/>
        </a:p>
      </dsp:txBody>
      <dsp:txXfrm>
        <a:off x="0" y="305299"/>
        <a:ext cx="10515600" cy="2041200"/>
      </dsp:txXfrm>
    </dsp:sp>
    <dsp:sp modelId="{F8B77576-AC5D-4D9C-AB92-F285FA8DEE75}">
      <dsp:nvSpPr>
        <dsp:cNvPr id="0" name=""/>
        <dsp:cNvSpPr/>
      </dsp:nvSpPr>
      <dsp:spPr>
        <a:xfrm>
          <a:off x="525780" y="39619"/>
          <a:ext cx="7360920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EU – Medical device regulation and In Vitro Diagnostic Medical Devices Regulation (STC No 594)</a:t>
          </a:r>
          <a:endParaRPr lang="en-US" sz="1800" kern="1200"/>
        </a:p>
      </dsp:txBody>
      <dsp:txXfrm>
        <a:off x="551719" y="65558"/>
        <a:ext cx="7309042" cy="479482"/>
      </dsp:txXfrm>
    </dsp:sp>
    <dsp:sp modelId="{F05B8081-62C4-4AF7-8830-952AC73D730C}">
      <dsp:nvSpPr>
        <dsp:cNvPr id="0" name=""/>
        <dsp:cNvSpPr/>
      </dsp:nvSpPr>
      <dsp:spPr>
        <a:xfrm>
          <a:off x="0" y="2709380"/>
          <a:ext cx="10515600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i="1" kern="1200"/>
            <a:t>Raised 20 times since June 2015 by Australia, Canada, Korea, Malaysia, US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Issues include: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Lack of equal treatment between exporters and domestic producers in imposing registration fees due to fee for foreign inspection</a:t>
          </a:r>
          <a:endParaRPr lang="en-US" sz="1800" kern="1200"/>
        </a:p>
      </dsp:txBody>
      <dsp:txXfrm>
        <a:off x="0" y="2709380"/>
        <a:ext cx="10515600" cy="1530900"/>
      </dsp:txXfrm>
    </dsp:sp>
    <dsp:sp modelId="{78122A81-BDD2-4AFD-8C0A-18D542F55A90}">
      <dsp:nvSpPr>
        <dsp:cNvPr id="0" name=""/>
        <dsp:cNvSpPr/>
      </dsp:nvSpPr>
      <dsp:spPr>
        <a:xfrm>
          <a:off x="525780" y="2443699"/>
          <a:ext cx="7360920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China – Registration fees for drugs and medical device products (STC No 466)</a:t>
          </a:r>
          <a:endParaRPr lang="en-US" sz="1800" kern="1200"/>
        </a:p>
      </dsp:txBody>
      <dsp:txXfrm>
        <a:off x="551719" y="2469638"/>
        <a:ext cx="730904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C60981-3369-4A1F-BF31-D898B2250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6BC43B-206E-4D77-9C58-971A5BEEE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D275A-763A-4A4F-98D8-328599127DA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56ACD-D99D-4EBE-A9CC-4E1818F87F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1809E-2582-415F-AD1B-3A43A7C196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A39BC-5CEB-47F2-BE10-8616A725F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58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9F5BF-EDE1-4C1A-9D3D-7BEA7EA12168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367CC-F8CD-4A89-962D-28EC5930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40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45A62ACD-C163-4D00-80A7-52D067C176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9588" indent="-195263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785813" indent="-155575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00138" indent="-155575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14463" indent="-155575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71663" indent="-155575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28863" indent="-155575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86063" indent="-155575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43263" indent="-155575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2C0F63-453E-4A80-8838-031E7C3C7188}" type="slidenum">
              <a:rPr lang="en-GB" altLang="es-ES" smtClean="0">
                <a:solidFill>
                  <a:srgbClr val="000000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9</a:t>
            </a:fld>
            <a:endParaRPr lang="en-GB" altLang="es-E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2AAD4578-8AC4-4E36-9D83-38796EDFE2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02F7A80-0512-4E99-A0B1-C6ABE75F3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3382DFA2-BEDA-4947-BA74-15836F21EF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7F7199-B993-41AB-8D53-8A2FA8D40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343400"/>
            <a:ext cx="4648200" cy="4114800"/>
          </a:xfrm>
        </p:spPr>
        <p:txBody>
          <a:bodyPr/>
          <a:lstStyle/>
          <a:p>
            <a:pPr marL="165356" indent="-165356" eaLnBrk="1" hangingPunct="1">
              <a:buFont typeface="Arial" pitchFamily="34" charset="0"/>
              <a:buChar char="•"/>
              <a:defRPr/>
            </a:pPr>
            <a:endParaRPr lang="en-GB" dirty="0"/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D6E8A-897E-4B78-866E-AA76C3C8C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38333A-56F7-44AF-8B5C-49DF3085CB85}" type="slidenum">
              <a:rPr lang="en-GB" altLang="en-US">
                <a:solidFill>
                  <a:srgbClr val="000000"/>
                </a:solidFill>
              </a:rPr>
              <a:pPr eaLnBrk="1" hangingPunct="1"/>
              <a:t>16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4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TO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4F5E4-24FA-44F6-82A3-F58F27AB54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57ECC-A694-4A81-B22F-7E76407215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E20D343-9E92-48C7-8C7A-AE4D1A7DA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04" y="522778"/>
            <a:ext cx="2504210" cy="8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7D4F38B0-9CE1-421E-A36E-41C997E28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36111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B5793470-6D0F-45FE-B422-005F67F56ED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36111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A11AF50-A9A6-4744-88A0-10FAAD256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7550" y="3669653"/>
            <a:ext cx="5444490" cy="111733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295C1191-EB5B-444A-8306-F91A1464EFD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5136885"/>
            <a:ext cx="22629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716EB51-90DB-4D34-B1B1-9B22F415EF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67550" y="2717573"/>
            <a:ext cx="7881500" cy="711427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tx1"/>
                </a:solidFill>
              </a:defRPr>
            </a:lvl1pPr>
            <a:lvl2pPr marL="342900" indent="0" algn="l">
              <a:buNone/>
              <a:defRPr sz="28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title styles</a:t>
            </a:r>
          </a:p>
        </p:txBody>
      </p:sp>
    </p:spTree>
    <p:extLst>
      <p:ext uri="{BB962C8B-B14F-4D97-AF65-F5344CB8AC3E}">
        <p14:creationId xmlns:p14="http://schemas.microsoft.com/office/powerpoint/2010/main" val="3351452403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WTO - Pictur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69AB02-6EEA-4A8B-B7AE-334650355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19900" y="0"/>
            <a:ext cx="5372100" cy="685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38C62E1-5452-4B98-A784-DE88E3F189C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/>
          <a:stretch/>
        </p:blipFill>
        <p:spPr bwMode="auto">
          <a:xfrm>
            <a:off x="0" y="3571332"/>
            <a:ext cx="2681838" cy="328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52AD66-5B68-4949-8142-59B8F286F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0919" y="1490932"/>
            <a:ext cx="4978400" cy="79363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92E29-D328-43C0-8863-3364B166A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0919" y="2565347"/>
            <a:ext cx="4978400" cy="3510219"/>
          </a:xfrm>
        </p:spPr>
        <p:txBody>
          <a:bodyPr/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9DAB92-369C-42CE-82B4-63FAFAE4C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04519" y="635635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D4E600-5746-4606-94AC-DABF6517CC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78210" y="6356351"/>
            <a:ext cx="751303" cy="365125"/>
          </a:xfrm>
        </p:spPr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C:\Users\Leszek Jędraszczak\Desktop\Untitled-3.png">
            <a:extLst>
              <a:ext uri="{FF2B5EF4-FFF2-40B4-BE49-F238E27FC236}">
                <a16:creationId xmlns:a16="http://schemas.microsoft.com/office/drawing/2014/main" id="{39BFF66D-2F59-430C-8FFD-C7E0C314D6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83" y="550931"/>
            <a:ext cx="2308926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07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TO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2F95E40-0FFD-4EC5-BD10-7F480531C82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/>
          <a:stretch/>
        </p:blipFill>
        <p:spPr bwMode="auto">
          <a:xfrm>
            <a:off x="0" y="3571332"/>
            <a:ext cx="2681838" cy="328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0DA2C7-4A91-4A93-9E41-CC825A11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EFA0F-B100-434C-AF20-01A936F6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DE682-68FC-42A1-8381-681D3267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153E3DBD-8437-44DC-8B88-F79B498B9EB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046920" y="1690688"/>
            <a:ext cx="10082593" cy="4430712"/>
          </a:xfrm>
        </p:spPr>
        <p:txBody>
          <a:bodyPr>
            <a:normAutofit/>
          </a:bodyPr>
          <a:lstStyle>
            <a:lvl1pPr marL="0" indent="0" algn="ctr">
              <a:buNone/>
              <a:defRPr sz="165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0B3A9DB-E486-419F-BDDB-0044E1D371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04" y="522778"/>
            <a:ext cx="2504210" cy="8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033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TO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A0716A97-AA1A-42FF-AE03-07357DA12C9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/>
          <a:stretch/>
        </p:blipFill>
        <p:spPr bwMode="auto">
          <a:xfrm>
            <a:off x="0" y="3571332"/>
            <a:ext cx="2681838" cy="328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FF6F89-BE4B-461C-8FB4-0CE43A6E2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19B8343D-3F6F-4122-A570-F17339DE291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046920" y="1690688"/>
            <a:ext cx="10082593" cy="449421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5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9BFA4-339B-412A-8FA7-B6974248944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C4406D9-2373-4B70-A3A5-E923E11DE4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8552F687-3BDB-49F3-87CF-726F4A2014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04" y="522778"/>
            <a:ext cx="2504210" cy="8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744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TO Smart 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B3FAF58A-7679-4EA5-998B-03F51C79E16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/>
          <a:stretch/>
        </p:blipFill>
        <p:spPr bwMode="auto">
          <a:xfrm>
            <a:off x="0" y="3571332"/>
            <a:ext cx="2681838" cy="328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3E8385-490D-40A2-83DF-658A8CBC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martArt Placeholder 10">
            <a:extLst>
              <a:ext uri="{FF2B5EF4-FFF2-40B4-BE49-F238E27FC236}">
                <a16:creationId xmlns:a16="http://schemas.microsoft.com/office/drawing/2014/main" id="{88377F98-91EE-4F89-94B9-74043A6FC0A5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838200" y="1690688"/>
            <a:ext cx="10515600" cy="42799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50"/>
            </a:lvl1pPr>
          </a:lstStyle>
          <a:p>
            <a:r>
              <a:rPr lang="en-GB" dirty="0"/>
              <a:t>Smart Art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DAD7C-8FA9-4338-A216-6CF6CBD84B1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21B7B-E665-4A84-95C9-A1424C8EF4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0DAB6ABC-A9DF-4E7E-A0F4-642607A63A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04" y="522778"/>
            <a:ext cx="2504210" cy="8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866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TO 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82F17D3F-9E4D-4D9E-B802-31FD0DAC4EB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/>
          <a:stretch/>
        </p:blipFill>
        <p:spPr bwMode="auto">
          <a:xfrm>
            <a:off x="0" y="3571332"/>
            <a:ext cx="2681838" cy="328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A52990-E72D-472E-9525-9AE2B7556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E26C9E0B-1782-4CE9-AA97-A9B0DAA33AA6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838200" y="1690688"/>
            <a:ext cx="10515600" cy="4500562"/>
          </a:xfrm>
        </p:spPr>
        <p:txBody>
          <a:bodyPr>
            <a:normAutofit/>
          </a:bodyPr>
          <a:lstStyle>
            <a:lvl1pPr marL="0" indent="0" algn="ctr">
              <a:buNone/>
              <a:defRPr sz="1650"/>
            </a:lvl1pPr>
          </a:lstStyle>
          <a:p>
            <a:r>
              <a:rPr lang="en-GB" dirty="0"/>
              <a:t>Media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7ECFA-9420-420E-B4D3-BC81AA7AB0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EB2294-776B-43CF-B52F-2DA8D33953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81411B6C-AE79-4E87-9032-AF871CB969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04" y="522778"/>
            <a:ext cx="2504210" cy="8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332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TO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146E56A-C0ED-4FE8-B3FF-35B875F960A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302931" y="-302931"/>
            <a:ext cx="2565528" cy="317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Vertical Title 1">
            <a:extLst>
              <a:ext uri="{FF2B5EF4-FFF2-40B4-BE49-F238E27FC236}">
                <a16:creationId xmlns:a16="http://schemas.microsoft.com/office/drawing/2014/main" id="{B5FDF238-B985-409D-9F6A-36796C446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571499"/>
            <a:ext cx="15240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>
            <a:extLst>
              <a:ext uri="{FF2B5EF4-FFF2-40B4-BE49-F238E27FC236}">
                <a16:creationId xmlns:a16="http://schemas.microsoft.com/office/drawing/2014/main" id="{F9A56717-9B1D-4949-B8F0-CF74899E4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574673"/>
            <a:ext cx="7906247" cy="58086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CE687E1B-A0B6-4C01-8958-86A44D3128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5400000">
            <a:off x="-1182107" y="3523672"/>
            <a:ext cx="306907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6FEAEE48-A0F8-430C-9252-6BCB6671A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5400000">
            <a:off x="-165875" y="5682471"/>
            <a:ext cx="1036607" cy="365125"/>
          </a:xfrm>
        </p:spPr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F43AACAC-A9E0-47A3-9EE4-B29C587432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01694" y="4802124"/>
            <a:ext cx="2504210" cy="8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981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TO 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4C321-3DA5-490E-8B8D-D996538C0B5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208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F1D3BB-56B0-4E18-B775-A767251AEF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00C9C-2B31-44AF-9CC0-303B8A459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3" descr="C:\Users\Leszek Jędraszczak\Desktop\Untitled-3.png">
            <a:extLst>
              <a:ext uri="{FF2B5EF4-FFF2-40B4-BE49-F238E27FC236}">
                <a16:creationId xmlns:a16="http://schemas.microsoft.com/office/drawing/2014/main" id="{6E2320F3-3D64-42BE-80D3-72CE35E0CA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83" y="550931"/>
            <a:ext cx="2308926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42FA4CD-24FD-4144-8519-6481826BB9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8651" y="2700669"/>
            <a:ext cx="7219507" cy="1435395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342900" indent="0" algn="ctr">
              <a:buNone/>
              <a:defRPr sz="2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570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64005-9986-4907-BD44-1F15FB75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87F30-A6B6-454E-AD61-FA84476B5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1074A-F3D9-486A-B46E-529BDAB5E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9B6B1-BEF5-4304-89EE-CD90FF650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7098-89E5-413B-B178-9CB6D76DD80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7A06D-C754-4CC3-8467-52FAAC41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A2354-DE40-4628-9417-150E386D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F74CE-ABF0-4FDA-8EBC-DFB9E18D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4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295B7-C959-462F-A58A-7CABD279B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28796-C17D-4173-8520-7DC17B631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318E7-18B5-459E-8363-263FE38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8D1E-24E2-490C-A4FC-DAE674218093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07468-7C65-4430-A393-5A1D4283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6F9BE-9BF3-4C52-8164-456F77C6E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7680-1774-4AC3-98CB-8BC99866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35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28B71A-EB1A-4826-8AC7-1FFC90F64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352B-D693-4F17-8265-842777B8CAD9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BB99AA-90EC-4DCF-9D5B-CA3E0F960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45A46-AA43-4E51-85D6-131C032E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840-9B99-4EA7-8A82-8276B9781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8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TO -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7F9A739B-2B2F-46BE-A2B2-52F6C3D902B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69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E05A6-8CA5-49AB-8455-AB307EC6B2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C5027-F559-4708-AED5-6AC0912221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781902-0CDA-4F62-9B2C-E743B70E7F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46852" y="1968800"/>
            <a:ext cx="8648574" cy="3996064"/>
          </a:xfrm>
        </p:spPr>
        <p:txBody>
          <a:bodyPr/>
          <a:lstStyle>
            <a:lvl1pPr marL="514350" indent="-51435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001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1430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13716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17145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8A3A11-BAE2-4152-AA79-D62E43F1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6852" y="891498"/>
            <a:ext cx="7167269" cy="10527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3" descr="C:\Users\Leszek Jędraszczak\Desktop\Untitled-3.png">
            <a:extLst>
              <a:ext uri="{FF2B5EF4-FFF2-40B4-BE49-F238E27FC236}">
                <a16:creationId xmlns:a16="http://schemas.microsoft.com/office/drawing/2014/main" id="{BD63A535-FBE8-419A-8631-18A44D1AC6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83" y="550931"/>
            <a:ext cx="2308926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93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TO - Chapt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8765D3B5-9B6C-420D-9349-79689771857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6"/>
          <a:stretch/>
        </p:blipFill>
        <p:spPr bwMode="auto">
          <a:xfrm>
            <a:off x="0" y="-33240"/>
            <a:ext cx="12269972" cy="689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E05A6-8CA5-49AB-8455-AB307EC6B2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C5027-F559-4708-AED5-6AC0912221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577BF9-20F0-42DF-BFFF-E642297319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8651" y="2700669"/>
            <a:ext cx="7219507" cy="1435395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342900" indent="0" algn="ctr">
              <a:buNone/>
              <a:defRPr sz="2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3" descr="C:\Users\Leszek Jędraszczak\Desktop\Untitled-3.png">
            <a:extLst>
              <a:ext uri="{FF2B5EF4-FFF2-40B4-BE49-F238E27FC236}">
                <a16:creationId xmlns:a16="http://schemas.microsoft.com/office/drawing/2014/main" id="{039A34EA-95E2-43CA-A236-F8BB7AB58D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83" y="550931"/>
            <a:ext cx="2308926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2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TO - Chapt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825F6C0-D73D-4E0A-B9D8-EF260D7C4D3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t="1390"/>
          <a:stretch/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E05A6-8CA5-49AB-8455-AB307EC6B2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C5027-F559-4708-AED5-6AC0912221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A27F8A-F16E-4822-991E-0EF0AFADC1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8651" y="2700669"/>
            <a:ext cx="7219507" cy="1435395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342900" indent="0" algn="ctr">
              <a:buNone/>
              <a:defRPr sz="2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3" descr="C:\Users\Leszek Jędraszczak\Desktop\Untitled-3.png">
            <a:extLst>
              <a:ext uri="{FF2B5EF4-FFF2-40B4-BE49-F238E27FC236}">
                <a16:creationId xmlns:a16="http://schemas.microsoft.com/office/drawing/2014/main" id="{FFBE4D93-32CE-45A1-A38F-8AAA4CA114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83" y="550931"/>
            <a:ext cx="2308926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3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TO - Chapt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BA0CDA09-F1A7-48DA-BE88-64D4406CFE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306486" cy="69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E05A6-8CA5-49AB-8455-AB307EC6B2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C5027-F559-4708-AED5-6AC0912221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3" descr="C:\Users\Leszek Jędraszczak\Desktop\Untitled-3.png">
            <a:extLst>
              <a:ext uri="{FF2B5EF4-FFF2-40B4-BE49-F238E27FC236}">
                <a16:creationId xmlns:a16="http://schemas.microsoft.com/office/drawing/2014/main" id="{F2132EA4-02DE-4F55-80D3-B2BECDCD96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83" y="550931"/>
            <a:ext cx="2308926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C81689B-8AEA-49F0-BB93-647FF0A39E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8651" y="2700669"/>
            <a:ext cx="7219507" cy="1435395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342900" indent="0" algn="ctr">
              <a:buNone/>
              <a:defRPr sz="2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2713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TO -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EF91E-B18C-4B57-8F25-76765BD1C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F4590-6AA7-403D-89E9-3B0C8AA61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A8D9B78-2B1A-4B78-B2E4-B5CE62EB17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EC4553-B205-435C-AA18-6D4BFB175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1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TO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E42B-DB4F-4927-A35D-84F3695D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B7176-1A10-499E-8FD2-A5995DC639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6584D-48E6-4843-9C2F-A11AB41891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TO - 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E624-B5D9-4C54-A640-B84E9B5FB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484A4-01C9-424C-B441-7C94C2C57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6920" y="1825625"/>
            <a:ext cx="497287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62320-C56D-4CBE-A72F-A2D7C626F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7287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974AC3-942B-45D1-9178-1D5419530F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A8176A-A33F-458C-8125-1A8A657233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6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WTO - Picture 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2AD66-5B68-4949-8142-59B8F286F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595766"/>
            <a:ext cx="4978400" cy="793630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69AB02-6EEA-4A8B-B7AE-334650355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372100" cy="685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92E29-D328-43C0-8863-3364B166A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2617764"/>
            <a:ext cx="4978400" cy="3510219"/>
          </a:xfrm>
        </p:spPr>
        <p:txBody>
          <a:bodyPr/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9DAB92-369C-42CE-82B4-63FAFAE4C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0" y="635635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D4E600-5746-4606-94AC-DABF6517CC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78210" y="6356351"/>
            <a:ext cx="751303" cy="365125"/>
          </a:xfrm>
        </p:spPr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B21A021-CD42-4855-A796-7730C9E8C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04" y="522778"/>
            <a:ext cx="2504210" cy="8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38C62E1-5452-4B98-A784-DE88E3F189C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/>
          <a:stretch/>
        </p:blipFill>
        <p:spPr bwMode="auto">
          <a:xfrm>
            <a:off x="0" y="3571332"/>
            <a:ext cx="2681838" cy="328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87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503EDE0F-905B-4848-B15C-68278497BB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04" y="522778"/>
            <a:ext cx="2504210" cy="8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DC821E8-5B39-4AA2-89CE-708A3809ED2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686610"/>
            <a:ext cx="2565528" cy="317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0377C43-028B-43D7-92D1-C829B7467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686610"/>
            <a:ext cx="2565528" cy="317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97B03-2E4B-47EB-AB67-8D0D945F9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921" y="365128"/>
            <a:ext cx="8216349" cy="1052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81198-102F-4908-AE9C-3A8AA24B5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6922" y="1497947"/>
            <a:ext cx="10306878" cy="4679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A4613-C007-4AAD-AFF2-4EA7D735A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80513-2E47-49C2-BBD1-9EA887A21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92906" y="6356351"/>
            <a:ext cx="1036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B66A2D-C53D-4D60-9509-E6C8536CB1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hr" descr=" ">
            <a:extLst>
              <a:ext uri="{FF2B5EF4-FFF2-40B4-BE49-F238E27FC236}">
                <a16:creationId xmlns:a16="http://schemas.microsoft.com/office/drawing/2014/main" id="{3A6F3DF7-3DDA-421F-A64C-1737F1AEC2C7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4612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65" r:id="rId2"/>
    <p:sldLayoutId id="2147483666" r:id="rId3"/>
    <p:sldLayoutId id="2147483667" r:id="rId4"/>
    <p:sldLayoutId id="2147483668" r:id="rId5"/>
    <p:sldLayoutId id="2147483699" r:id="rId6"/>
    <p:sldLayoutId id="2147483701" r:id="rId7"/>
    <p:sldLayoutId id="2147483700" r:id="rId8"/>
    <p:sldLayoutId id="2147483703" r:id="rId9"/>
    <p:sldLayoutId id="2147483711" r:id="rId10"/>
    <p:sldLayoutId id="2147483706" r:id="rId11"/>
    <p:sldLayoutId id="2147483705" r:id="rId12"/>
    <p:sldLayoutId id="2147483707" r:id="rId13"/>
    <p:sldLayoutId id="2147483708" r:id="rId14"/>
    <p:sldLayoutId id="2147483714" r:id="rId15"/>
    <p:sldLayoutId id="2147483669" r:id="rId16"/>
    <p:sldLayoutId id="2147483715" r:id="rId17"/>
    <p:sldLayoutId id="2147483716" r:id="rId18"/>
    <p:sldLayoutId id="2147483717" r:id="rId19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evin.mcdaniels@wto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wto.org/dol2fe/Pages/SS/directdoc.aspx?filename=Q:/G/TBTN20/BRA984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799C05E-9BB8-406F-AF67-71A41F3F0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7550" y="4831703"/>
            <a:ext cx="5444490" cy="1117335"/>
          </a:xfrm>
        </p:spPr>
        <p:txBody>
          <a:bodyPr>
            <a:normAutofit/>
          </a:bodyPr>
          <a:lstStyle/>
          <a:p>
            <a:r>
              <a:rPr lang="en-GB" sz="1800" dirty="0"/>
              <a:t>Lauro LOCKS</a:t>
            </a:r>
          </a:p>
          <a:p>
            <a:r>
              <a:rPr lang="en-GB" sz="1800" dirty="0" err="1">
                <a:hlinkClick r:id="rId2"/>
              </a:rPr>
              <a:t>lauro.locks@wto.org</a:t>
            </a:r>
            <a:r>
              <a:rPr lang="en-GB" sz="1800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CD5AF-F240-4E98-ADE8-32E54B33BD1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18174-508F-4844-947F-FA9C30C43A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67550" y="1895475"/>
            <a:ext cx="7881500" cy="1533525"/>
          </a:xfrm>
        </p:spPr>
        <p:txBody>
          <a:bodyPr>
            <a:normAutofit/>
          </a:bodyPr>
          <a:lstStyle/>
          <a:p>
            <a:r>
              <a:rPr lang="en-GB" sz="3200" dirty="0"/>
              <a:t>TBT Agreement and medical devices</a:t>
            </a:r>
          </a:p>
          <a:p>
            <a:endParaRPr lang="en-US" sz="3200" dirty="0"/>
          </a:p>
          <a:p>
            <a:r>
              <a:rPr lang="en-US" sz="2400" dirty="0"/>
              <a:t>10 August 2022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6264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>
            <a:extLst>
              <a:ext uri="{FF2B5EF4-FFF2-40B4-BE49-F238E27FC236}">
                <a16:creationId xmlns:a16="http://schemas.microsoft.com/office/drawing/2014/main" id="{7355B46E-B55D-4739-B448-B7544E79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99300" y="6356350"/>
            <a:ext cx="2311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6FD62E05-8E9F-4089-ABEA-1379DA0E0477}" type="slidenum">
              <a:rPr lang="en-GB" altLang="en-US" smtClean="0"/>
              <a:pPr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en-GB" altLang="es-ES" sz="900">
              <a:solidFill>
                <a:srgbClr val="663300"/>
              </a:solidFill>
              <a:latin typeface="Comic Sans MS" panose="030F07020303020202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674" name="AutoShape 2">
            <a:extLst>
              <a:ext uri="{FF2B5EF4-FFF2-40B4-BE49-F238E27FC236}">
                <a16:creationId xmlns:a16="http://schemas.microsoft.com/office/drawing/2014/main" id="{57FCFC8B-016A-44E2-BA41-DD023EE15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1608138"/>
            <a:ext cx="8172450" cy="3932050"/>
          </a:xfrm>
          <a:prstGeom prst="downArrowCallout">
            <a:avLst>
              <a:gd name="adj1" fmla="val 20670"/>
              <a:gd name="adj2" fmla="val 24022"/>
              <a:gd name="adj3" fmla="val 14106"/>
              <a:gd name="adj4" fmla="val 77389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663300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6633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633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633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633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633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s-ES" sz="2400" dirty="0">
              <a:solidFill>
                <a:srgbClr val="C00000"/>
              </a:solidFill>
              <a:latin typeface="+mn-lt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s-E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  <a:t>New</a:t>
            </a:r>
            <a:r>
              <a:rPr lang="en-US" altLang="es-ES" sz="2400" dirty="0">
                <a:latin typeface="+mn-lt"/>
                <a:cs typeface="Arial" charset="0"/>
              </a:rPr>
              <a:t> </a:t>
            </a:r>
            <a:r>
              <a:rPr lang="en-US" altLang="es-ES" sz="2400" dirty="0">
                <a:solidFill>
                  <a:schemeClr val="tx1"/>
                </a:solidFill>
                <a:latin typeface="+mn-lt"/>
                <a:cs typeface="Arial" charset="0"/>
              </a:rPr>
              <a:t>or modified technical regulation or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s-ES" sz="2400" dirty="0">
                <a:solidFill>
                  <a:schemeClr val="tx1"/>
                </a:solidFill>
                <a:latin typeface="+mn-lt"/>
                <a:cs typeface="Arial" charset="0"/>
              </a:rPr>
              <a:t>conformity assessment procedure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s-ES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  <a:t>+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s-ES" sz="2400" dirty="0">
                <a:solidFill>
                  <a:schemeClr val="tx1"/>
                </a:solidFill>
                <a:latin typeface="+mn-lt"/>
                <a:cs typeface="Arial" charset="0"/>
              </a:rPr>
              <a:t>No existing international standard or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s-ES" sz="2400" dirty="0">
                <a:solidFill>
                  <a:schemeClr val="tx1"/>
                </a:solidFill>
                <a:latin typeface="+mn-lt"/>
                <a:cs typeface="Arial" charset="0"/>
              </a:rPr>
              <a:t>Different from the international standard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s-ES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  <a:t>+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s-ES" sz="2400" dirty="0">
                <a:solidFill>
                  <a:schemeClr val="tx1"/>
                </a:solidFill>
                <a:latin typeface="+mn-lt"/>
                <a:cs typeface="Arial" charset="0"/>
              </a:rPr>
              <a:t>Significant impact on trade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s-ES" sz="2400" dirty="0">
                <a:solidFill>
                  <a:schemeClr val="tx1"/>
                </a:solidFill>
                <a:latin typeface="+mn-lt"/>
                <a:cs typeface="Arial" charset="0"/>
              </a:rPr>
              <a:t>(restricting or facilitating)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s-ES" sz="2400" dirty="0">
              <a:latin typeface="+mn-lt"/>
              <a:cs typeface="Arial" charset="0"/>
            </a:endParaRPr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id="{D78EED5B-0835-488A-9558-F8BFFB1E2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650" y="5146668"/>
            <a:ext cx="3467100" cy="1709738"/>
          </a:xfrm>
          <a:prstGeom prst="irregularSeal2">
            <a:avLst/>
          </a:prstGeom>
          <a:solidFill>
            <a:schemeClr val="bg1"/>
          </a:solidFill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s-ES" sz="2400" dirty="0">
                <a:latin typeface="+mn-lt"/>
                <a:ea typeface="Verdana" pitchFamily="34" charset="0"/>
                <a:cs typeface="Arial" charset="0"/>
              </a:rPr>
              <a:t>NOTIFY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248B49-8BF5-4F77-8C7B-8C64BF1FD955}"/>
              </a:ext>
            </a:extLst>
          </p:cNvPr>
          <p:cNvSpPr txBox="1">
            <a:spLocks/>
          </p:cNvSpPr>
          <p:nvPr/>
        </p:nvSpPr>
        <p:spPr bwMode="auto">
          <a:xfrm>
            <a:off x="1993900" y="396876"/>
            <a:ext cx="8369300" cy="12684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00000"/>
                </a:solidFill>
                <a:latin typeface="Century Schoolbook" pitchFamily="18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s-ES" sz="4000" b="1" cap="small" dirty="0">
                <a:ln w="3175" cmpd="sng">
                  <a:noFill/>
                </a:ln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What to notify?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8BFB2-8C7C-4679-8C30-38CE1C89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365128"/>
            <a:ext cx="9134475" cy="1052741"/>
          </a:xfrm>
        </p:spPr>
        <p:txBody>
          <a:bodyPr>
            <a:normAutofit fontScale="90000"/>
          </a:bodyPr>
          <a:lstStyle/>
          <a:p>
            <a:r>
              <a:rPr lang="en-US" dirty="0"/>
              <a:t>Notifications related to medical devices, by year</a:t>
            </a:r>
            <a:br>
              <a:rPr lang="en-US" dirty="0"/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2B2D65-AA97-4A27-8363-6DACD96D3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80B3C-CE18-4963-9110-3B4875430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828" y="1475061"/>
            <a:ext cx="8171020" cy="488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87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50B18-5EDB-4A34-8281-DB9FD475F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6FF9B5-3F69-45DD-83E0-99FB7E81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163" y="365125"/>
            <a:ext cx="8216900" cy="10525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Some examples of notifications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65BFB0-4518-40F9-B7D5-8428521D6133}"/>
              </a:ext>
            </a:extLst>
          </p:cNvPr>
          <p:cNvSpPr txBox="1">
            <a:spLocks/>
          </p:cNvSpPr>
          <p:nvPr/>
        </p:nvSpPr>
        <p:spPr>
          <a:xfrm>
            <a:off x="1046163" y="153629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/>
              <a:t>Peru </a:t>
            </a:r>
            <a:r>
              <a:rPr lang="en-US" sz="2600" dirty="0"/>
              <a:t>adopted  Guidelines for the manufacture of reusable cloth face-masks for use by the community (</a:t>
            </a:r>
            <a:r>
              <a:rPr lang="it-IT" sz="2600" dirty="0"/>
              <a:t>G/TBT/N/PER/131</a:t>
            </a:r>
            <a:r>
              <a:rPr lang="en-US" sz="2600" dirty="0"/>
              <a:t>)</a:t>
            </a:r>
          </a:p>
          <a:p>
            <a:pPr marL="0" indent="0">
              <a:buNone/>
            </a:pPr>
            <a:r>
              <a:rPr lang="en-US" sz="1800" dirty="0"/>
              <a:t>(</a:t>
            </a:r>
            <a:r>
              <a:rPr lang="en-GB" sz="1800" b="0" i="0" dirty="0">
                <a:solidFill>
                  <a:srgbClr val="333333"/>
                </a:solidFill>
                <a:effectLst/>
                <a:latin typeface="Helvetica Neue"/>
              </a:rPr>
              <a:t>06/05/2021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  <a:p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2E37B0-D4FB-45D4-8314-85199BBB1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282" y="1257300"/>
            <a:ext cx="481012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2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BF30E-22D4-42BD-B5B5-7023FF46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5DE8B1-F8F1-4975-85DE-436E669012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DBC32-F2A3-4604-B272-B380E4DEF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031" y="1123950"/>
            <a:ext cx="6511132" cy="57340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B6ADE1-A6DF-43DA-B21E-3AE51D8A7968}"/>
              </a:ext>
            </a:extLst>
          </p:cNvPr>
          <p:cNvSpPr txBox="1">
            <a:spLocks/>
          </p:cNvSpPr>
          <p:nvPr/>
        </p:nvSpPr>
        <p:spPr>
          <a:xfrm>
            <a:off x="1160463" y="153629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Mexico </a:t>
            </a:r>
            <a:r>
              <a:rPr lang="en-US" sz="2400" dirty="0"/>
              <a:t>laid out minimum requirements for the design, development, manufacture, warehousing and distribution of medical devices, based on level of risk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(</a:t>
            </a:r>
            <a:r>
              <a:rPr lang="pt-BR" sz="2400" dirty="0"/>
              <a:t>G/TBT/N/MEX/454</a:t>
            </a:r>
            <a:r>
              <a:rPr lang="en-US" sz="240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b="0" i="0" dirty="0">
                <a:solidFill>
                  <a:srgbClr val="333333"/>
                </a:solidFill>
                <a:effectLst/>
                <a:latin typeface="Helvetica Neue"/>
              </a:rPr>
              <a:t>(21/06/2019)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851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566B-5A9A-4F2E-88BB-CF9ABCDE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ADD EXAMPLE </a:t>
            </a:r>
            <a:r>
              <a:rPr lang="en-GB" b="1" dirty="0">
                <a:highlight>
                  <a:srgbClr val="FFFF00"/>
                </a:highlight>
              </a:rPr>
              <a:t>AFRICA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617A3-7EFF-4947-9119-0A319FE0BD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B1F1DE-2AD5-4283-8052-784BE0F4A6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20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566B-5A9A-4F2E-88BB-CF9ABCDE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Recognizing certification by others: </a:t>
            </a:r>
            <a:r>
              <a:rPr lang="en-GB" b="1" dirty="0"/>
              <a:t>regulatory cooperation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A9BAC5-54FA-4AAA-8B23-1F51184BFA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3529" y="1825625"/>
            <a:ext cx="4790942" cy="435133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617A3-7EFF-4947-9119-0A319FE0BD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400" dirty="0"/>
              <a:t>Instead of conducting its own inspections of pharmaceuticals and medical device manufacturers, </a:t>
            </a:r>
            <a:r>
              <a:rPr lang="en-GB" sz="2400" b="1" dirty="0"/>
              <a:t>Brazil</a:t>
            </a:r>
            <a:r>
              <a:rPr lang="en-GB" sz="2400" dirty="0"/>
              <a:t> is accepting information from other regulators that participate in the Pharmaceutical Inspection Co-operation Scheme (PIC/S) and the Medical Device Single Audit Program (MDSAP).</a:t>
            </a:r>
            <a:r>
              <a:rPr lang="en-GB" sz="2000" dirty="0"/>
              <a:t> (</a:t>
            </a:r>
            <a:r>
              <a:rPr lang="en-GB" sz="2000" dirty="0">
                <a:hlinkClick r:id="rId3"/>
              </a:rPr>
              <a:t>G/TBT/N/BRA/984</a:t>
            </a:r>
            <a:r>
              <a:rPr lang="en-GB" sz="2000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0927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E5D38F32-CEBD-4687-867E-70BD00A4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50" y="0"/>
            <a:ext cx="9144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4000" b="1" dirty="0"/>
              <a:t>TBT Committee</a:t>
            </a:r>
          </a:p>
        </p:txBody>
      </p:sp>
      <p:pic>
        <p:nvPicPr>
          <p:cNvPr id="62467" name="Picture 2" descr="C:\Users\Mcdaniels\Desktop\20160309_101602 (2).jpg">
            <a:extLst>
              <a:ext uri="{FF2B5EF4-FFF2-40B4-BE49-F238E27FC236}">
                <a16:creationId xmlns:a16="http://schemas.microsoft.com/office/drawing/2014/main" id="{1262130C-3C91-4A24-A4A3-0F1A5C3E8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1484314"/>
            <a:ext cx="8524875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74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3">
            <a:extLst>
              <a:ext uri="{FF2B5EF4-FFF2-40B4-BE49-F238E27FC236}">
                <a16:creationId xmlns:a16="http://schemas.microsoft.com/office/drawing/2014/main" id="{87F4CAA2-4BDF-4A48-BE39-B14CEDCBB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6" y="1052514"/>
            <a:ext cx="8424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latin typeface="Verdana" panose="020B0604030504040204" pitchFamily="34" charset="0"/>
              </a:rPr>
              <a:t>Two main themes of Committee work</a:t>
            </a:r>
          </a:p>
        </p:txBody>
      </p:sp>
      <p:sp>
        <p:nvSpPr>
          <p:cNvPr id="64515" name="TextBox 2">
            <a:extLst>
              <a:ext uri="{FF2B5EF4-FFF2-40B4-BE49-F238E27FC236}">
                <a16:creationId xmlns:a16="http://schemas.microsoft.com/office/drawing/2014/main" id="{BDCD6375-E3DD-43D5-800E-D537B802D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9" y="2951163"/>
            <a:ext cx="39703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latin typeface="Verdana" panose="020B0604030504040204" pitchFamily="34" charset="0"/>
              </a:rPr>
              <a:t>review of measures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C00000"/>
                </a:solidFill>
                <a:latin typeface="Verdana" panose="020B0604030504040204" pitchFamily="34" charset="0"/>
              </a:rPr>
              <a:t>“specific trade concerns”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Verdana" panose="020B0604030504040204" pitchFamily="34" charset="0"/>
              </a:rPr>
              <a:t>(mostly based on notifications)</a:t>
            </a:r>
          </a:p>
        </p:txBody>
      </p:sp>
      <p:sp>
        <p:nvSpPr>
          <p:cNvPr id="64516" name="TextBox 4">
            <a:extLst>
              <a:ext uri="{FF2B5EF4-FFF2-40B4-BE49-F238E27FC236}">
                <a16:creationId xmlns:a16="http://schemas.microsoft.com/office/drawing/2014/main" id="{EDAC133F-304E-4C25-B43C-0279A5ABA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2828926"/>
            <a:ext cx="36115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latin typeface="Verdana" panose="020B0604030504040204" pitchFamily="34" charset="0"/>
              </a:rPr>
              <a:t>Information exchange on cross-cutting issues (harmonization, transparency, …): leading to decisions and recommendations</a:t>
            </a:r>
          </a:p>
        </p:txBody>
      </p:sp>
      <p:sp>
        <p:nvSpPr>
          <p:cNvPr id="6" name="Oval 2">
            <a:extLst>
              <a:ext uri="{FF2B5EF4-FFF2-40B4-BE49-F238E27FC236}">
                <a16:creationId xmlns:a16="http://schemas.microsoft.com/office/drawing/2014/main" id="{3B6F75D0-334B-4B73-B35E-73FBE8608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225" y="2316163"/>
            <a:ext cx="503238" cy="512762"/>
          </a:xfrm>
          <a:prstGeom prst="ellipse">
            <a:avLst/>
          </a:prstGeom>
          <a:solidFill>
            <a:srgbClr val="006600"/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 algn="ctr">
              <a:defRPr/>
            </a:pPr>
            <a:r>
              <a:rPr lang="en-GB" sz="3600" b="1" kern="0" dirty="0">
                <a:solidFill>
                  <a:srgbClr val="FFFFFF"/>
                </a:solidFill>
                <a:cs typeface="Arial" charset="0"/>
                <a:sym typeface="Helvetica Light"/>
              </a:rPr>
              <a:t>1</a:t>
            </a:r>
          </a:p>
        </p:txBody>
      </p:sp>
      <p:sp>
        <p:nvSpPr>
          <p:cNvPr id="7" name="Oval 2">
            <a:extLst>
              <a:ext uri="{FF2B5EF4-FFF2-40B4-BE49-F238E27FC236}">
                <a16:creationId xmlns:a16="http://schemas.microsoft.com/office/drawing/2014/main" id="{CADABFA8-7D31-4639-B81C-A12C14212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851" y="2211388"/>
            <a:ext cx="504825" cy="512762"/>
          </a:xfrm>
          <a:prstGeom prst="ellipse">
            <a:avLst/>
          </a:prstGeom>
          <a:solidFill>
            <a:srgbClr val="006600"/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 algn="ctr">
              <a:defRPr/>
            </a:pPr>
            <a:r>
              <a:rPr lang="en-GB" sz="3600" b="1" kern="0" dirty="0">
                <a:solidFill>
                  <a:srgbClr val="FFFFFF"/>
                </a:solidFill>
                <a:cs typeface="Arial" charset="0"/>
                <a:sym typeface="Helvetica Light"/>
              </a:rPr>
              <a:t>2</a:t>
            </a:r>
          </a:p>
        </p:txBody>
      </p:sp>
      <p:pic>
        <p:nvPicPr>
          <p:cNvPr id="8" name="Picture 7" descr="Agnegs_27Sept2002_all_1600pxls">
            <a:extLst>
              <a:ext uri="{FF2B5EF4-FFF2-40B4-BE49-F238E27FC236}">
                <a16:creationId xmlns:a16="http://schemas.microsoft.com/office/drawing/2014/main" id="{C8EA2357-E13E-4D78-A94E-58368C7D7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11" y="5157192"/>
            <a:ext cx="8763000" cy="15811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152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7BF5627-2EEA-481B-BD37-5ACDB41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921" y="365128"/>
            <a:ext cx="8216349" cy="10527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 baseline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Examples of specific trade concerns (on agenda of March 2022 TBT Committee)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D2E95C29-0A58-4B84-A6F7-AC2A7CC94C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092906" y="6356351"/>
            <a:ext cx="103660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B66A2D-C53D-4D60-9509-E6C8536CB165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BADC3162-ECD7-421A-80D5-9A754DD2E2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781216"/>
              </p:ext>
            </p:extLst>
          </p:nvPr>
        </p:nvGraphicFramePr>
        <p:xfrm>
          <a:off x="838200" y="1690688"/>
          <a:ext cx="10515600" cy="427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8233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A51187-9E8A-49CD-AF21-EC4229300F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7A2C-B5DB-495C-8FE5-7DFE8BE61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Trade and regulatory cooperation are vital for expediting access to essential medical products.</a:t>
            </a:r>
          </a:p>
          <a:p>
            <a:r>
              <a:rPr lang="en-GB" dirty="0"/>
              <a:t>Core TBT obligations of relevance to NRAs:</a:t>
            </a:r>
          </a:p>
          <a:p>
            <a:pPr lvl="1"/>
            <a:r>
              <a:rPr lang="en-GB" dirty="0"/>
              <a:t>International standards</a:t>
            </a:r>
          </a:p>
          <a:p>
            <a:pPr lvl="1"/>
            <a:r>
              <a:rPr lang="en-GB" dirty="0"/>
              <a:t>Facilitating conformity assessment procedures</a:t>
            </a:r>
          </a:p>
          <a:p>
            <a:pPr lvl="1"/>
            <a:r>
              <a:rPr lang="en-GB" dirty="0"/>
              <a:t>Transparency</a:t>
            </a:r>
          </a:p>
          <a:p>
            <a:r>
              <a:rPr lang="en-GB" dirty="0"/>
              <a:t>The WTO TBT Committee can help find cooperative solutions to trade and regulatory bottlenecks.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EE56B5-9679-45BF-A3C4-FB93ED8CA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messages</a:t>
            </a:r>
          </a:p>
        </p:txBody>
      </p:sp>
    </p:spTree>
    <p:extLst>
      <p:ext uri="{BB962C8B-B14F-4D97-AF65-F5344CB8AC3E}">
        <p14:creationId xmlns:p14="http://schemas.microsoft.com/office/powerpoint/2010/main" val="71008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A51187-9E8A-49CD-AF21-EC4229300F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7A2C-B5DB-495C-8FE5-7DFE8BE61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Trade and regulatory cooperation are vital for expediting access to essential medical products.</a:t>
            </a:r>
          </a:p>
          <a:p>
            <a:r>
              <a:rPr lang="en-GB" dirty="0"/>
              <a:t>Core TBT obligations of relevance to NRAs:</a:t>
            </a:r>
          </a:p>
          <a:p>
            <a:pPr lvl="1"/>
            <a:r>
              <a:rPr lang="en-GB" dirty="0"/>
              <a:t>International standards</a:t>
            </a:r>
          </a:p>
          <a:p>
            <a:pPr lvl="1"/>
            <a:r>
              <a:rPr lang="en-GB" dirty="0"/>
              <a:t>Facilitating conformity assessment procedures</a:t>
            </a:r>
          </a:p>
          <a:p>
            <a:pPr lvl="1"/>
            <a:r>
              <a:rPr lang="en-GB" dirty="0"/>
              <a:t>Transparency</a:t>
            </a:r>
          </a:p>
          <a:p>
            <a:r>
              <a:rPr lang="en-GB" dirty="0"/>
              <a:t>The WTO TBT Committee can help find cooperative solutions to trade and regulatory bottlenecks.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EE56B5-9679-45BF-A3C4-FB93ED8CA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54498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23107E-2413-47F2-8F98-18441A6A83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19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362B5-E707-4228-ACE5-467404BF2E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Lauro.locks@wto.org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490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A7E0F76-86E3-4A49-A9AA-ACBB33045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Examples of specific trade concerns </a:t>
            </a:r>
            <a:r>
              <a:rPr lang="en-GB" sz="2000" dirty="0"/>
              <a:t>(on agenda of March 2022 TBT Committee)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72E27E-FFE7-4937-BB1D-36C73357B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21" y="1497947"/>
            <a:ext cx="10306878" cy="467901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79AED6-2217-46FC-9854-5454ECEA90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53333E-067C-4E27-93E9-43123ED30F03}"/>
              </a:ext>
            </a:extLst>
          </p:cNvPr>
          <p:cNvSpPr txBox="1">
            <a:spLocks/>
          </p:cNvSpPr>
          <p:nvPr/>
        </p:nvSpPr>
        <p:spPr>
          <a:xfrm>
            <a:off x="942561" y="1987853"/>
            <a:ext cx="10306878" cy="369920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70C0"/>
                </a:solidFill>
              </a:rPr>
              <a:t>China – Regulations for the Supervision and Administration of Medical Devices (</a:t>
            </a:r>
            <a:r>
              <a:rPr lang="en-GB" dirty="0" err="1">
                <a:solidFill>
                  <a:srgbClr val="0070C0"/>
                </a:solidFill>
              </a:rPr>
              <a:t>STC</a:t>
            </a:r>
            <a:r>
              <a:rPr lang="en-GB" dirty="0">
                <a:solidFill>
                  <a:srgbClr val="0070C0"/>
                </a:solidFill>
              </a:rPr>
              <a:t> No 428)</a:t>
            </a:r>
          </a:p>
          <a:p>
            <a:pPr lvl="1"/>
            <a:r>
              <a:rPr lang="en-GB" i="1" dirty="0">
                <a:solidFill>
                  <a:srgbClr val="0070C0"/>
                </a:solidFill>
              </a:rPr>
              <a:t>Raised 22 times since June 2014 by Australia, Canada, EU, Korea, US</a:t>
            </a:r>
          </a:p>
          <a:p>
            <a:pPr lvl="1"/>
            <a:r>
              <a:rPr lang="en-GB" dirty="0"/>
              <a:t>Issues include:</a:t>
            </a:r>
          </a:p>
          <a:p>
            <a:pPr lvl="3"/>
            <a:r>
              <a:rPr lang="en-GB" dirty="0"/>
              <a:t>Duplicative testing requirements</a:t>
            </a:r>
          </a:p>
          <a:p>
            <a:pPr lvl="3"/>
            <a:r>
              <a:rPr lang="en-GB" dirty="0"/>
              <a:t>Requirement to obtain market approval from the country/region of applicant’s business registration / production could restrict access to products not registered in country of origin</a:t>
            </a:r>
          </a:p>
          <a:p>
            <a:pPr lvl="3"/>
            <a:r>
              <a:rPr lang="en-GB" dirty="0"/>
              <a:t>Failure to recognize test reports issued by internationally accredited labs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36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70E5-B168-4602-82CA-EB070BD3B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Regulatory cooperation and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8A6D4-FF37-4ED0-937A-1CCFEEF2E2B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4B574-F589-4C50-979D-F7B11FAC6F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53734" y="1677988"/>
            <a:ext cx="10307637" cy="4678363"/>
          </a:xfrm>
        </p:spPr>
        <p:txBody>
          <a:bodyPr>
            <a:normAutofit/>
          </a:bodyPr>
          <a:lstStyle/>
          <a:p>
            <a:r>
              <a:rPr lang="en-GB" sz="2400" b="1" dirty="0"/>
              <a:t>Regulatory cooperation and reliance </a:t>
            </a:r>
            <a:r>
              <a:rPr lang="en-GB" sz="2400" dirty="0"/>
              <a:t>avoids duplication and promotes more efficient use of resources by regulators and manufacturers</a:t>
            </a:r>
          </a:p>
          <a:p>
            <a:r>
              <a:rPr lang="en-US" sz="2400" dirty="0"/>
              <a:t>Narrowing unnecessary differences in regulation between countries has </a:t>
            </a:r>
            <a:r>
              <a:rPr lang="en-US" sz="2400" b="1" dirty="0"/>
              <a:t>benefits for both health and trade </a:t>
            </a:r>
            <a:r>
              <a:rPr lang="en-US" sz="2400" dirty="0"/>
              <a:t>(e.g. expediting registration, facilitating operation of supply chains)</a:t>
            </a:r>
          </a:p>
          <a:p>
            <a:r>
              <a:rPr lang="en-US" sz="2400" dirty="0"/>
              <a:t>Cooperation is especially important for NRAs with less resources to contend with increasingly complex technologies embedded in medical devices</a:t>
            </a:r>
          </a:p>
          <a:p>
            <a:r>
              <a:rPr lang="en-US" sz="2400" dirty="0"/>
              <a:t>Strengthening use of </a:t>
            </a:r>
            <a:r>
              <a:rPr lang="en-US" sz="2400" b="1" dirty="0"/>
              <a:t>good regulatory practices </a:t>
            </a:r>
            <a:r>
              <a:rPr lang="en-US" sz="2400" dirty="0"/>
              <a:t>(such as transparency, public consultation, and internal coordination) enables these efforts</a:t>
            </a:r>
          </a:p>
        </p:txBody>
      </p:sp>
    </p:spTree>
    <p:extLst>
      <p:ext uri="{BB962C8B-B14F-4D97-AF65-F5344CB8AC3E}">
        <p14:creationId xmlns:p14="http://schemas.microsoft.com/office/powerpoint/2010/main" val="17930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6A0F86-81B3-495B-9FE0-FD0DB0D7A0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344E2-179D-4AE3-A9FE-543AF3137B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International standards</a:t>
            </a:r>
          </a:p>
        </p:txBody>
      </p:sp>
    </p:spTree>
    <p:extLst>
      <p:ext uri="{BB962C8B-B14F-4D97-AF65-F5344CB8AC3E}">
        <p14:creationId xmlns:p14="http://schemas.microsoft.com/office/powerpoint/2010/main" val="43611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049CD2-25A2-448D-B84A-C8464FE20C4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54723201"/>
              </p:ext>
            </p:extLst>
          </p:nvPr>
        </p:nvGraphicFramePr>
        <p:xfrm>
          <a:off x="368968" y="359442"/>
          <a:ext cx="10984832" cy="5393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loud 4">
            <a:extLst>
              <a:ext uri="{FF2B5EF4-FFF2-40B4-BE49-F238E27FC236}">
                <a16:creationId xmlns:a16="http://schemas.microsoft.com/office/drawing/2014/main" id="{EC8CF58A-0EA6-490B-98A5-791E83FDEFC9}"/>
              </a:ext>
            </a:extLst>
          </p:cNvPr>
          <p:cNvSpPr/>
          <p:nvPr/>
        </p:nvSpPr>
        <p:spPr>
          <a:xfrm>
            <a:off x="4068770" y="2485924"/>
            <a:ext cx="3340601" cy="2417679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900" dirty="0">
              <a:solidFill>
                <a:schemeClr val="tx1"/>
              </a:solidFill>
            </a:endParaRPr>
          </a:p>
          <a:p>
            <a:r>
              <a:rPr lang="en-GB" sz="2900" dirty="0">
                <a:solidFill>
                  <a:schemeClr val="tx1"/>
                </a:solidFill>
              </a:rPr>
              <a:t>TBT Agreement</a:t>
            </a:r>
            <a:endParaRPr lang="en-US" sz="29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A5D4A0-67FB-4F9B-B13E-1FF32DF9377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92" y="2751689"/>
            <a:ext cx="1078815" cy="9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3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9634540" y="3648075"/>
            <a:ext cx="1004886" cy="169862"/>
          </a:xfrm>
          <a:prstGeom prst="line">
            <a:avLst/>
          </a:prstGeom>
          <a:noFill/>
          <a:ln w="36124">
            <a:solidFill>
              <a:srgbClr val="FF0000"/>
            </a:solidFill>
            <a:prstDash val="sysDash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2135189" y="3062288"/>
            <a:ext cx="35290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0" tIns="76200" rIns="127000" bIns="76200"/>
          <a:lstStyle>
            <a:lvl1pPr defTabSz="91122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12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122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122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122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0000"/>
                </a:solidFill>
                <a:sym typeface="Helvetica" pitchFamily="-84" charset="0"/>
              </a:rPr>
              <a:t>relevant international standards</a:t>
            </a:r>
            <a:endParaRPr lang="en-US" altLang="en-US" sz="2800" i="1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61443" name="TextBox 4"/>
          <p:cNvSpPr txBox="1">
            <a:spLocks noChangeArrowheads="1"/>
          </p:cNvSpPr>
          <p:nvPr/>
        </p:nvSpPr>
        <p:spPr bwMode="auto">
          <a:xfrm>
            <a:off x="2328864" y="1746253"/>
            <a:ext cx="3141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Members </a:t>
            </a:r>
            <a:r>
              <a:rPr lang="en-GB" altLang="en-US" sz="2400" b="1"/>
              <a:t>shall</a:t>
            </a:r>
            <a:r>
              <a:rPr lang="en-GB" altLang="en-US" sz="2400"/>
              <a:t> use…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3900488" y="2281243"/>
            <a:ext cx="0" cy="642937"/>
          </a:xfrm>
          <a:prstGeom prst="line">
            <a:avLst/>
          </a:prstGeom>
          <a:noFill/>
          <a:ln w="36124">
            <a:solidFill>
              <a:srgbClr val="FF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5535613" y="3651250"/>
            <a:ext cx="2144712" cy="376238"/>
          </a:xfrm>
          <a:prstGeom prst="line">
            <a:avLst/>
          </a:prstGeom>
          <a:noFill/>
          <a:ln w="36124">
            <a:solidFill>
              <a:srgbClr val="FF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7135813" y="3817938"/>
            <a:ext cx="33782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0" tIns="76200" rIns="127000" bIns="76200"/>
          <a:lstStyle>
            <a:lvl1pPr defTabSz="91122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12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122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122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122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sym typeface="Helvetica" pitchFamily="-84" charset="0"/>
              </a:rPr>
              <a:t>… as a </a:t>
            </a:r>
            <a:r>
              <a:rPr lang="en-US" altLang="en-US" sz="2400" i="1" dirty="0">
                <a:solidFill>
                  <a:srgbClr val="000000"/>
                </a:solidFill>
                <a:sym typeface="Helvetica" pitchFamily="-84" charset="0"/>
              </a:rPr>
              <a:t>basis</a:t>
            </a:r>
            <a:r>
              <a:rPr lang="en-US" altLang="en-US" sz="2400" dirty="0">
                <a:solidFill>
                  <a:srgbClr val="000000"/>
                </a:solidFill>
                <a:sym typeface="Helvetica" pitchFamily="-84" charset="0"/>
              </a:rPr>
              <a:t> for</a:t>
            </a:r>
            <a:endParaRPr lang="en-US" altLang="en-US" sz="280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7904163" y="2860680"/>
            <a:ext cx="495300" cy="957263"/>
          </a:xfrm>
          <a:prstGeom prst="line">
            <a:avLst/>
          </a:prstGeom>
          <a:noFill/>
          <a:ln w="36124">
            <a:solidFill>
              <a:srgbClr val="FF0000"/>
            </a:solidFill>
            <a:prstDash val="sysDash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6540502" y="1762125"/>
            <a:ext cx="22812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0" tIns="76200" rIns="127000" bIns="76200"/>
          <a:lstStyle>
            <a:lvl1pPr defTabSz="91122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12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122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122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122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sym typeface="Helvetica" pitchFamily="-84" charset="0"/>
              </a:rPr>
              <a:t>technical regulations</a:t>
            </a:r>
          </a:p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sym typeface="Helvetica" pitchFamily="-84" charset="0"/>
              </a:rPr>
              <a:t>(Art. 2.4)</a:t>
            </a:r>
            <a:endParaRPr lang="en-US" altLang="en-US" sz="14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8993190" y="3271044"/>
            <a:ext cx="641350" cy="546894"/>
          </a:xfrm>
          <a:prstGeom prst="line">
            <a:avLst/>
          </a:prstGeom>
          <a:noFill/>
          <a:ln w="36124">
            <a:solidFill>
              <a:srgbClr val="FF0000"/>
            </a:solidFill>
            <a:prstDash val="sysDash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8855075" y="4362455"/>
            <a:ext cx="0" cy="1008063"/>
          </a:xfrm>
          <a:prstGeom prst="line">
            <a:avLst/>
          </a:prstGeom>
          <a:noFill/>
          <a:ln w="36124">
            <a:solidFill>
              <a:srgbClr val="FF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8174040" y="5380038"/>
            <a:ext cx="14605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0" tIns="76200" rIns="127000" bIns="76200"/>
          <a:lstStyle>
            <a:lvl1pPr defTabSz="91122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12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122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122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122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sym typeface="Helvetica" pitchFamily="-84" charset="0"/>
              </a:rPr>
              <a:t>except</a:t>
            </a:r>
            <a:r>
              <a:rPr lang="en-US" altLang="en-US" sz="2400">
                <a:solidFill>
                  <a:srgbClr val="000000"/>
                </a:solidFill>
                <a:sym typeface="Helvetica" pitchFamily="-84" charset="0"/>
              </a:rPr>
              <a:t>!</a:t>
            </a:r>
            <a:endParaRPr lang="en-US" altLang="en-US" sz="28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6" name="Rectangle 4"/>
          <p:cNvSpPr>
            <a:spLocks/>
          </p:cNvSpPr>
          <p:nvPr/>
        </p:nvSpPr>
        <p:spPr bwMode="auto">
          <a:xfrm>
            <a:off x="2328864" y="5084762"/>
            <a:ext cx="5135289" cy="136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0" tIns="76200" rIns="127000" bIns="76200"/>
          <a:lstStyle>
            <a:lvl1pPr defTabSz="91122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12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122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122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122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sym typeface="Helvetica" pitchFamily="-84" charset="0"/>
              </a:rPr>
              <a:t>when </a:t>
            </a:r>
            <a:r>
              <a:rPr lang="en-US" altLang="en-US" sz="2400" i="1" dirty="0">
                <a:solidFill>
                  <a:srgbClr val="000000"/>
                </a:solidFill>
                <a:sym typeface="Helvetica" pitchFamily="-84" charset="0"/>
              </a:rPr>
              <a:t>ineffective</a:t>
            </a:r>
            <a:r>
              <a:rPr lang="en-US" altLang="en-US" sz="2400" dirty="0">
                <a:solidFill>
                  <a:srgbClr val="000000"/>
                </a:solidFill>
                <a:sym typeface="Helvetica" pitchFamily="-84" charset="0"/>
              </a:rPr>
              <a:t> or </a:t>
            </a:r>
            <a:r>
              <a:rPr lang="en-US" altLang="en-US" sz="2400" i="1" dirty="0">
                <a:solidFill>
                  <a:srgbClr val="000000"/>
                </a:solidFill>
                <a:sym typeface="Helvetica" pitchFamily="-84" charset="0"/>
              </a:rPr>
              <a:t>inappropriate</a:t>
            </a:r>
            <a:r>
              <a:rPr lang="en-US" altLang="en-US" sz="2400" dirty="0">
                <a:solidFill>
                  <a:srgbClr val="000000"/>
                </a:solidFill>
                <a:sym typeface="Helvetica" pitchFamily="-84" charset="0"/>
              </a:rPr>
              <a:t> for policy objectives</a:t>
            </a:r>
          </a:p>
          <a:p>
            <a:pPr algn="ctr" eaLnBrk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rgbClr val="000000"/>
              </a:solidFill>
              <a:sym typeface="Helvetica" pitchFamily="-84" charset="0"/>
            </a:endParaRPr>
          </a:p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sym typeface="Helvetica" pitchFamily="-84" charset="0"/>
              </a:rPr>
              <a:t>(e.g. </a:t>
            </a:r>
            <a:r>
              <a:rPr lang="en-GB" altLang="en-US" sz="2000" dirty="0">
                <a:solidFill>
                  <a:srgbClr val="000000"/>
                </a:solidFill>
                <a:sym typeface="Helvetica" pitchFamily="-84" charset="0"/>
              </a:rPr>
              <a:t>fundamental climatic or geographical factors, or technological problems)</a:t>
            </a:r>
            <a:endParaRPr lang="en-US" altLang="en-US" sz="200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H="1">
            <a:off x="7680328" y="5664200"/>
            <a:ext cx="549275" cy="0"/>
          </a:xfrm>
          <a:prstGeom prst="line">
            <a:avLst/>
          </a:prstGeom>
          <a:noFill/>
          <a:ln w="36124">
            <a:solidFill>
              <a:srgbClr val="FF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7" name="Title 2"/>
          <p:cNvSpPr txBox="1">
            <a:spLocks/>
          </p:cNvSpPr>
          <p:nvPr/>
        </p:nvSpPr>
        <p:spPr bwMode="auto">
          <a:xfrm>
            <a:off x="1631504" y="115888"/>
            <a:ext cx="736168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4400" dirty="0">
                <a:solidFill>
                  <a:schemeClr val="accent3">
                    <a:lumMod val="50000"/>
                  </a:schemeClr>
                </a:solidFill>
              </a:rPr>
              <a:t>TBT Agreement: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4400" b="1" dirty="0">
                <a:solidFill>
                  <a:schemeClr val="accent3">
                    <a:lumMod val="50000"/>
                  </a:schemeClr>
                </a:solidFill>
              </a:rPr>
              <a:t>using international standards</a:t>
            </a:r>
            <a:endParaRPr lang="en-GB" altLang="en-U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09263" y="3355688"/>
            <a:ext cx="14982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i="1" dirty="0"/>
              <a:t>Also: national standards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8566153" y="1844676"/>
            <a:ext cx="2282825" cy="1217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127000" tIns="76200" rIns="127000" bIns="76200"/>
          <a:lstStyle>
            <a:lvl1pPr defTabSz="91122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12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122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122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122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sym typeface="Helvetica" pitchFamily="-84" charset="0"/>
              </a:rPr>
              <a:t>conformity assessment procedures</a:t>
            </a:r>
          </a:p>
          <a:p>
            <a:pPr algn="ctr" eaLnBrk="1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1400" dirty="0">
                <a:solidFill>
                  <a:srgbClr val="000000"/>
                </a:solidFill>
                <a:sym typeface="Helvetica" pitchFamily="-84" charset="0"/>
              </a:rPr>
              <a:t>(Art. 5.4)</a:t>
            </a:r>
            <a:endParaRPr lang="en-US" altLang="en-US" sz="1400" dirty="0">
              <a:solidFill>
                <a:srgbClr val="000000"/>
              </a:solidFill>
              <a:sym typeface="Helvetica Light"/>
            </a:endParaRPr>
          </a:p>
          <a:p>
            <a:pPr algn="ctr" eaLnBrk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4256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6A0F86-81B3-495B-9FE0-FD0DB0D7A0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344E2-179D-4AE3-A9FE-543AF3137B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Facilitating conformity assessment procedures</a:t>
            </a:r>
          </a:p>
        </p:txBody>
      </p:sp>
    </p:spTree>
    <p:extLst>
      <p:ext uri="{BB962C8B-B14F-4D97-AF65-F5344CB8AC3E}">
        <p14:creationId xmlns:p14="http://schemas.microsoft.com/office/powerpoint/2010/main" val="352911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000" dirty="0"/>
              <a:t>Facilitating certification/registration </a:t>
            </a:r>
            <a:r>
              <a:rPr lang="en-GB" altLang="en-US" sz="2800" dirty="0"/>
              <a:t>(encouraged in TBT Agreement)</a:t>
            </a:r>
            <a:r>
              <a:rPr lang="en-GB" altLang="en-US" dirty="0"/>
              <a:t> </a:t>
            </a:r>
            <a:endParaRPr lang="en-GB" altLang="en-US" sz="40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46922" y="1596803"/>
            <a:ext cx="10306878" cy="4679016"/>
          </a:xfrm>
        </p:spPr>
        <p:txBody>
          <a:bodyPr/>
          <a:lstStyle/>
          <a:p>
            <a:r>
              <a:rPr lang="en-GB" altLang="en-US" dirty="0"/>
              <a:t>International or regional systems for conformity assessment (article 9)</a:t>
            </a:r>
          </a:p>
          <a:p>
            <a:pPr lvl="1"/>
            <a:r>
              <a:rPr lang="en-GB" altLang="en-US" sz="2000" dirty="0"/>
              <a:t>“Members shall, wherever practicable, formulate and adopt international systems for conformity assessment”</a:t>
            </a:r>
          </a:p>
          <a:p>
            <a:pPr marL="342900" lvl="1" indent="0">
              <a:buNone/>
            </a:pPr>
            <a:endParaRPr lang="en-GB" altLang="en-US" sz="2000" dirty="0"/>
          </a:p>
          <a:p>
            <a:r>
              <a:rPr lang="en-GB" altLang="en-US" dirty="0"/>
              <a:t>Recognition of foreign conformity assessment results (article 6)</a:t>
            </a:r>
          </a:p>
          <a:p>
            <a:pPr lvl="1"/>
            <a:r>
              <a:rPr lang="en-GB" altLang="en-US" sz="2000" dirty="0"/>
              <a:t>“verified compliance, for instance through </a:t>
            </a:r>
            <a:r>
              <a:rPr lang="en-GB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accreditation</a:t>
            </a:r>
            <a:r>
              <a:rPr lang="en-GB" altLang="en-US" sz="2000" dirty="0"/>
              <a:t>, with relevant guides or recommendations issued by international standardizing bodies shall be taken into account as an indication of adequate technical competence”</a:t>
            </a:r>
          </a:p>
          <a:p>
            <a:pPr lvl="1"/>
            <a:r>
              <a:rPr lang="en-GB" altLang="en-US" sz="2000" dirty="0"/>
              <a:t>Encouragement to negotiate </a:t>
            </a:r>
            <a:r>
              <a:rPr lang="en-GB" altLang="en-US" sz="2000" b="1" dirty="0"/>
              <a:t>MRAs</a:t>
            </a:r>
          </a:p>
          <a:p>
            <a:pPr lvl="1"/>
            <a:endParaRPr lang="en-GB" alt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6A0F86-81B3-495B-9FE0-FD0DB0D7A0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344E2-179D-4AE3-A9FE-543AF3137B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Transparency</a:t>
            </a:r>
          </a:p>
        </p:txBody>
      </p:sp>
    </p:spTree>
    <p:extLst>
      <p:ext uri="{BB962C8B-B14F-4D97-AF65-F5344CB8AC3E}">
        <p14:creationId xmlns:p14="http://schemas.microsoft.com/office/powerpoint/2010/main" val="891588558"/>
      </p:ext>
    </p:extLst>
  </p:cSld>
  <p:clrMapOvr>
    <a:masterClrMapping/>
  </p:clrMapOvr>
</p:sld>
</file>

<file path=ppt/theme/theme1.xml><?xml version="1.0" encoding="utf-8"?>
<a:theme xmlns:a="http://schemas.openxmlformats.org/drawingml/2006/main" name="WTO Theme">
  <a:themeElements>
    <a:clrScheme name="WTO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63D35"/>
      </a:accent1>
      <a:accent2>
        <a:srgbClr val="302C8C"/>
      </a:accent2>
      <a:accent3>
        <a:srgbClr val="318437"/>
      </a:accent3>
      <a:accent4>
        <a:srgbClr val="F4D8D7"/>
      </a:accent4>
      <a:accent5>
        <a:srgbClr val="D6D5E8"/>
      </a:accent5>
      <a:accent6>
        <a:srgbClr val="D6E6D7"/>
      </a:accent6>
      <a:hlink>
        <a:srgbClr val="302C8C"/>
      </a:hlink>
      <a:folHlink>
        <a:srgbClr val="9795C5"/>
      </a:folHlink>
    </a:clrScheme>
    <a:fontScheme name="WTO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27DF0A5D-83CA-4059-B113-819D29D48133}" vid="{1F5E40B0-B9F4-447A-A549-19B9317B62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2068</TotalTime>
  <Words>818</Words>
  <Application>Microsoft Office PowerPoint</Application>
  <PresentationFormat>Widescreen</PresentationFormat>
  <Paragraphs>122</Paragraphs>
  <Slides>21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Comic Sans MS</vt:lpstr>
      <vt:lpstr>Garamond</vt:lpstr>
      <vt:lpstr>Helvetica Neue</vt:lpstr>
      <vt:lpstr>Microsoft Sans Serif</vt:lpstr>
      <vt:lpstr>Verdana</vt:lpstr>
      <vt:lpstr>WTO Theme</vt:lpstr>
      <vt:lpstr>PowerPoint Presentation</vt:lpstr>
      <vt:lpstr>Outline</vt:lpstr>
      <vt:lpstr>Regulatory cooperation and trade</vt:lpstr>
      <vt:lpstr>PowerPoint Presentation</vt:lpstr>
      <vt:lpstr>PowerPoint Presentation</vt:lpstr>
      <vt:lpstr>PowerPoint Presentation</vt:lpstr>
      <vt:lpstr>PowerPoint Presentation</vt:lpstr>
      <vt:lpstr>Facilitating certification/registration (encouraged in TBT Agreement) </vt:lpstr>
      <vt:lpstr>PowerPoint Presentation</vt:lpstr>
      <vt:lpstr>PowerPoint Presentation</vt:lpstr>
      <vt:lpstr>Notifications related to medical devices, by year </vt:lpstr>
      <vt:lpstr>Some examples of notifications </vt:lpstr>
      <vt:lpstr>PowerPoint Presentation</vt:lpstr>
      <vt:lpstr>ADD EXAMPLE AFRICA</vt:lpstr>
      <vt:lpstr>Recognizing certification by others: regulatory cooperation</vt:lpstr>
      <vt:lpstr>TBT Committee</vt:lpstr>
      <vt:lpstr>PowerPoint Presentation</vt:lpstr>
      <vt:lpstr>Examples of specific trade concerns (on agenda of March 2022 TBT Committee)</vt:lpstr>
      <vt:lpstr>Key messages</vt:lpstr>
      <vt:lpstr>PowerPoint Presentation</vt:lpstr>
      <vt:lpstr>Examples of specific trade concerns (on agenda of March 2022 TBT Committee)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Notifications related to medical devices, by year</dc:title>
  <dc:creator>Greenleaves Navarro, Jane</dc:creator>
  <cp:lastModifiedBy>Locks, Lauro</cp:lastModifiedBy>
  <cp:revision>33</cp:revision>
  <dcterms:created xsi:type="dcterms:W3CDTF">2021-10-20T15:06:15Z</dcterms:created>
  <dcterms:modified xsi:type="dcterms:W3CDTF">2022-08-09T11:43:31Z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7ef10e14-bd9c-4ffa-aeb7-a7df0150f6fe</vt:lpwstr>
  </property>
  <property fmtid="{D5CDD505-2E9C-101B-9397-08002B2CF9AE}" pid="3" name="WTOCLASSIFICATION">
    <vt:lpwstr>NC</vt:lpwstr>
  </property>
</Properties>
</file>